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434" autoAdjust="0"/>
  </p:normalViewPr>
  <p:slideViewPr>
    <p:cSldViewPr snapToGrid="0" showGuides="1">
      <p:cViewPr varScale="1">
        <p:scale>
          <a:sx n="128" d="100"/>
          <a:sy n="128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7B099-865A-3F42-9F2C-0D8C866C24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35DEB-9376-A744-8556-F4E40C9DD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3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1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8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5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9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35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0388" y="860425"/>
            <a:ext cx="3095625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9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0388" y="860425"/>
            <a:ext cx="3095625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  - high deductible:</a:t>
            </a:r>
            <a:r>
              <a:rPr lang="en-US" baseline="0" dirty="0" smtClean="0"/>
              <a:t> </a:t>
            </a:r>
            <a:r>
              <a:rPr lang="en-US" dirty="0" smtClean="0"/>
              <a:t> 2014 data;</a:t>
            </a:r>
            <a:r>
              <a:rPr lang="en-US" baseline="0" dirty="0" smtClean="0"/>
              <a:t> growing – in 2009 was 22% (16% growth in 5 years)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3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0388" y="860425"/>
            <a:ext cx="3095625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 - historically insurance</a:t>
            </a:r>
            <a:r>
              <a:rPr lang="en-US" baseline="0" dirty="0" smtClean="0"/>
              <a:t> has r</a:t>
            </a:r>
            <a:r>
              <a:rPr lang="en-US" dirty="0" smtClean="0"/>
              <a:t>educed financial ris</a:t>
            </a:r>
            <a:r>
              <a:rPr lang="en-US" baseline="0" dirty="0" smtClean="0"/>
              <a:t>k with unexpected health crisis</a:t>
            </a:r>
          </a:p>
          <a:p>
            <a:r>
              <a:rPr lang="en-US" baseline="0" dirty="0" smtClean="0"/>
              <a:t> - insurance still protects consumers from unexpected health crisis</a:t>
            </a:r>
          </a:p>
          <a:p>
            <a:r>
              <a:rPr lang="en-US" baseline="0" dirty="0" smtClean="0"/>
              <a:t> - today, however, shift to HDP has made “every day” medical expenses financially difficult for many employees</a:t>
            </a:r>
          </a:p>
          <a:p>
            <a:r>
              <a:rPr lang="en-US" baseline="0" dirty="0" smtClean="0"/>
              <a:t> - even with ACA cap on max OOP – the impact on a $6,850 OOP max on an employee who makes $32,000 a year can be devastating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2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0388" y="860425"/>
            <a:ext cx="3095625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0388" y="860425"/>
            <a:ext cx="3095625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Here are three key improvements that will be made to Simplicity.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Not done: </a:t>
            </a:r>
          </a:p>
          <a:p>
            <a:r>
              <a:rPr lang="en-US" baseline="0" dirty="0" smtClean="0"/>
              <a:t> - we continue work on ideas for Simplicity </a:t>
            </a:r>
          </a:p>
          <a:p>
            <a:r>
              <a:rPr lang="en-US" baseline="0" dirty="0" smtClean="0"/>
              <a:t> - we understand its difficult to bring everyone along in the development process, however, we have made the decision to be transparent and share where we are</a:t>
            </a:r>
          </a:p>
          <a:p>
            <a:r>
              <a:rPr lang="en-US" baseline="0" dirty="0" smtClean="0"/>
              <a:t> - we will continue to update you as we continue to evolve</a:t>
            </a:r>
          </a:p>
          <a:p>
            <a:r>
              <a:rPr lang="en-US" baseline="0" dirty="0" smtClean="0"/>
              <a:t> - positive outcome of the delayed roll out to the inforce block – CoreSource will have longer exclusivity</a:t>
            </a:r>
            <a:endParaRPr lang="en-US" dirty="0" smtClean="0"/>
          </a:p>
          <a:p>
            <a:r>
              <a:rPr lang="en-US" baseline="0" dirty="0" smtClean="0"/>
              <a:t> - we continue work on ideas for Simplicity </a:t>
            </a:r>
          </a:p>
          <a:p>
            <a:r>
              <a:rPr lang="en-US" baseline="0" dirty="0" smtClean="0"/>
              <a:t> - we understand its difficult to bring everyone along in the development process, however, we have made the decision to be transparent and share where we are</a:t>
            </a:r>
          </a:p>
          <a:p>
            <a:r>
              <a:rPr lang="en-US" baseline="0" dirty="0" smtClean="0"/>
              <a:t> - we will continue to update you as we continue to evolve</a:t>
            </a:r>
          </a:p>
          <a:p>
            <a:r>
              <a:rPr lang="en-US" baseline="0" dirty="0" smtClean="0"/>
              <a:t> - positive outcome of the delayed roll out to the inforce block – CoreSource will have longer exclusivity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- still talk about convenience</a:t>
            </a:r>
            <a:r>
              <a:rPr lang="en-US" baseline="0" dirty="0" smtClean="0"/>
              <a:t> and flexibility, but really message needs to be around advocacy and trust</a:t>
            </a:r>
          </a:p>
          <a:p>
            <a:r>
              <a:rPr lang="en-US" baseline="0" dirty="0" smtClean="0"/>
              <a:t> - in consumers eye, whole health care billing process is complex, confusing and inaccurate</a:t>
            </a:r>
          </a:p>
          <a:p>
            <a:r>
              <a:rPr lang="en-US" baseline="0" dirty="0" smtClean="0"/>
              <a:t> - know from our stats – claims we adjudicated are 99.7% accurate – both our QA and adjustment rates tell us this</a:t>
            </a:r>
          </a:p>
          <a:p>
            <a:r>
              <a:rPr lang="en-US" baseline="0" dirty="0" smtClean="0"/>
              <a:t> - however, we consistently heard from consumers: my bill is wrong</a:t>
            </a:r>
          </a:p>
          <a:p>
            <a:r>
              <a:rPr lang="en-US" baseline="0" dirty="0" smtClean="0"/>
              <a:t> - perception does not equal reality</a:t>
            </a:r>
          </a:p>
          <a:p>
            <a:r>
              <a:rPr lang="en-US" baseline="0" dirty="0" smtClean="0"/>
              <a:t> - made us realize the real value we can provide to consumers is assurance:  we will pay it correctly and if it is wrong, we will fix it</a:t>
            </a:r>
          </a:p>
          <a:p>
            <a:r>
              <a:rPr lang="en-US" baseline="0" dirty="0" smtClean="0"/>
              <a:t> - we need to change consumer’s comfort level:  when you get your EOB – we have done everything possible to get you the lowest price we could; its OK to pay now</a:t>
            </a:r>
          </a:p>
          <a:p>
            <a:r>
              <a:rPr lang="en-US" baseline="0" dirty="0" smtClean="0"/>
              <a:t> - need to set expectations with messaging and follow through with more education and touch points</a:t>
            </a:r>
          </a:p>
          <a:p>
            <a:endParaRPr lang="en-US" dirty="0" smtClean="0"/>
          </a:p>
          <a:p>
            <a:r>
              <a:rPr lang="en-US" dirty="0" smtClean="0"/>
              <a:t> - responsible roll out</a:t>
            </a:r>
          </a:p>
          <a:p>
            <a:r>
              <a:rPr lang="en-US" dirty="0" smtClean="0"/>
              <a:t> - we are going to take a longer term view on Simplicity </a:t>
            </a:r>
          </a:p>
          <a:p>
            <a:r>
              <a:rPr lang="en-US" dirty="0" smtClean="0"/>
              <a:t> - we</a:t>
            </a:r>
            <a:r>
              <a:rPr lang="en-US" baseline="0" dirty="0" smtClean="0"/>
              <a:t> will take the time in 2016 to develop and support the best Simplicity product we can to maximize impact in 2017 and beyond</a:t>
            </a:r>
          </a:p>
          <a:p>
            <a:r>
              <a:rPr lang="en-US" baseline="0" dirty="0" smtClean="0"/>
              <a:t> - we realize we need more Beta testing</a:t>
            </a:r>
          </a:p>
          <a:p>
            <a:r>
              <a:rPr lang="en-US" baseline="0" dirty="0" smtClean="0"/>
              <a:t> - will talk about second beta details later 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2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8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2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Presentation Cov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72720" y="-121920"/>
            <a:ext cx="9448800" cy="7125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 anchorCtr="0"/>
          <a:lstStyle/>
          <a:p>
            <a:pPr algn="ctr"/>
            <a:endParaRPr lang="en-US" sz="2400" dirty="0" smtClean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F9D1-B07A-4649-8549-262845CA59EB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AADF-EE3F-4E5D-B29C-D5ACEE7478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FBE7-9AF6-4071-9771-15E796E04866}" type="datetimeFigureOut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7AE4-2B1C-4BFF-B6CB-21BE5DEE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1444" y="1576070"/>
            <a:ext cx="7761326" cy="1937600"/>
            <a:chOff x="691444" y="1999400"/>
            <a:chExt cx="7761326" cy="1937600"/>
          </a:xfrm>
        </p:grpSpPr>
        <p:sp>
          <p:nvSpPr>
            <p:cNvPr id="2" name="Rounded Rectangle 1"/>
            <p:cNvSpPr/>
            <p:nvPr/>
          </p:nvSpPr>
          <p:spPr>
            <a:xfrm>
              <a:off x="691444" y="1999400"/>
              <a:ext cx="7761326" cy="1937600"/>
            </a:xfrm>
            <a:prstGeom prst="roundRect">
              <a:avLst>
                <a:gd name="adj" fmla="val 9960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NEWsimplicity_logo v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" t="5792" r="6317" b="10053"/>
            <a:stretch/>
          </p:blipFill>
          <p:spPr>
            <a:xfrm>
              <a:off x="845012" y="2162872"/>
              <a:ext cx="7454181" cy="1654049"/>
            </a:xfrm>
            <a:prstGeom prst="rect">
              <a:avLst/>
            </a:prstGeom>
          </p:spPr>
        </p:pic>
      </p:grp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04040"/>
                </a:solidFill>
                <a:latin typeface="Arial"/>
                <a:cs typeface="Arial"/>
              </a:rPr>
              <a:t>Clare Smith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04040"/>
                </a:solidFill>
                <a:latin typeface="Arial"/>
                <a:cs typeface="Arial"/>
              </a:rPr>
              <a:t>Vice President and Chief Financial Officer</a:t>
            </a:r>
            <a:endParaRPr lang="en-US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 thruBlk="1"/>
      </p:transition>
    </mc:Choice>
    <mc:Fallback xmlns="">
      <p:transition xmlns:p14="http://schemas.microsoft.com/office/powerpoint/2010/main" spd="slow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80162"/>
            <a:ext cx="8753475" cy="686163"/>
          </a:xfrm>
          <a:noFill/>
        </p:spPr>
        <p:txBody>
          <a:bodyPr vert="horz" wrap="square" lIns="182880" tIns="97536" rIns="182880" bIns="60960" rtlCol="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Summary </a:t>
            </a:r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SimplicitySelect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Benefits</a:t>
            </a:r>
          </a:p>
        </p:txBody>
      </p:sp>
      <p:sp>
        <p:nvSpPr>
          <p:cNvPr id="7" name="Oval 6"/>
          <p:cNvSpPr/>
          <p:nvPr/>
        </p:nvSpPr>
        <p:spPr>
          <a:xfrm>
            <a:off x="745067" y="1439333"/>
            <a:ext cx="1278467" cy="127846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135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2757970"/>
            <a:ext cx="27347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79C1"/>
                </a:solidFill>
                <a:latin typeface="Arial"/>
                <a:cs typeface="Arial"/>
              </a:rPr>
              <a:t>Control</a:t>
            </a:r>
          </a:p>
        </p:txBody>
      </p:sp>
      <p:pic>
        <p:nvPicPr>
          <p:cNvPr id="9" name="Picture 8" descr="Control_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7731" y="1746334"/>
            <a:ext cx="689469" cy="689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5" y="1380067"/>
            <a:ext cx="5850467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16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Easily view and pay for all outstanding Provider bills in one place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Payment flexibility - who, when, how much - using any method desired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Ability to access and download important documents and reports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264103"/>
            <a:ext cx="27347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79C1"/>
                </a:solidFill>
                <a:latin typeface="Arial"/>
                <a:cs typeface="Arial"/>
              </a:rPr>
              <a:t>Empowerment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4059" y="3826934"/>
            <a:ext cx="5852155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16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More easily identify billing inaccuracies via online portal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Online platforms enables members to get questions answered quickly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Better understanding of charges and obligations due to simplified format and explanations</a:t>
            </a:r>
            <a:endParaRPr lang="en-US" sz="1600" dirty="0">
              <a:solidFill>
                <a:srgbClr val="404040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45067" y="3530600"/>
            <a:ext cx="7780867" cy="0"/>
          </a:xfrm>
          <a:prstGeom prst="line">
            <a:avLst/>
          </a:prstGeom>
          <a:ln w="9525" cmpd="sng">
            <a:solidFill>
              <a:srgbClr val="63A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0664" y="3941064"/>
            <a:ext cx="1278467" cy="127846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135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3" y="4214213"/>
            <a:ext cx="465572" cy="776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8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3464"/>
            <a:ext cx="9138582" cy="6844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Summary </a:t>
            </a:r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SimplicityComplete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Benefits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2757970"/>
            <a:ext cx="27347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79C1"/>
                </a:solidFill>
                <a:latin typeface="Arial"/>
                <a:cs typeface="Arial"/>
              </a:rPr>
              <a:t>Advocacy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735" y="1380744"/>
            <a:ext cx="5968999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16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Dedicated customer service to solve billing issues and discrepancies with member interests in mind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Consolidated Provider bills into a familiar and consumer-centric format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Periodic healthcare and financial benefit education and updates</a:t>
            </a:r>
          </a:p>
        </p:txBody>
      </p:sp>
      <p:sp>
        <p:nvSpPr>
          <p:cNvPr id="10" name="Oval 9"/>
          <p:cNvSpPr/>
          <p:nvPr/>
        </p:nvSpPr>
        <p:spPr>
          <a:xfrm>
            <a:off x="740664" y="3945467"/>
            <a:ext cx="1278467" cy="127846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125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60" y="5264103"/>
            <a:ext cx="273473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0079C1"/>
                </a:solidFill>
                <a:latin typeface="Arial"/>
                <a:cs typeface="Arial"/>
              </a:rPr>
              <a:t>Protection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7867" y="3831336"/>
            <a:ext cx="6155267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16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Financial safety net for high deductible health plans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Ability to extend payments, as needed</a:t>
            </a:r>
          </a:p>
          <a:p>
            <a:pPr marL="380990" indent="-380990">
              <a:spcBef>
                <a:spcPts val="1000"/>
              </a:spcBef>
              <a:buClr>
                <a:srgbClr val="63AC32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04040"/>
                </a:solidFill>
                <a:latin typeface="Arial"/>
                <a:ea typeface="Verdana" panose="020B0604030504040204" pitchFamily="34" charset="0"/>
                <a:cs typeface="Arial"/>
              </a:rPr>
              <a:t>Help when “your benefits become your obligations”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45067" y="3530600"/>
            <a:ext cx="7780867" cy="0"/>
          </a:xfrm>
          <a:prstGeom prst="line">
            <a:avLst/>
          </a:prstGeom>
          <a:ln w="9525" cmpd="sng">
            <a:solidFill>
              <a:srgbClr val="63A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8" y="4209094"/>
            <a:ext cx="600713" cy="80942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40664" y="1435608"/>
            <a:ext cx="1278467" cy="1278467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125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9" y="1700479"/>
            <a:ext cx="646087" cy="7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96 Percent-Don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753">
            <a:off x="2758150" y="1013221"/>
            <a:ext cx="3187979" cy="3201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7" y="283464"/>
            <a:ext cx="8541327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Providers Want SimplicityComplete*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46192" y="2403236"/>
            <a:ext cx="2599267" cy="420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indent="0" algn="ctr">
              <a:lnSpc>
                <a:spcPct val="110000"/>
              </a:lnSpc>
              <a:buNone/>
            </a:pPr>
            <a:r>
              <a:rPr lang="en-US" sz="1600" dirty="0">
                <a:solidFill>
                  <a:srgbClr val="017AC2"/>
                </a:solidFill>
                <a:latin typeface="Arial"/>
                <a:cs typeface="Arial"/>
              </a:rPr>
              <a:t>Provider Opt-Outs: </a:t>
            </a:r>
            <a:r>
              <a:rPr lang="en-US" sz="1600" b="1" dirty="0">
                <a:solidFill>
                  <a:srgbClr val="017AC2"/>
                </a:solidFill>
                <a:latin typeface="Arial"/>
                <a:cs typeface="Arial"/>
              </a:rPr>
              <a:t>158</a:t>
            </a:r>
            <a:endParaRPr lang="en-US" sz="1600" dirty="0">
              <a:solidFill>
                <a:srgbClr val="017AC2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5258" y="2098591"/>
            <a:ext cx="1658367" cy="1221033"/>
          </a:xfrm>
          <a:prstGeom prst="rect">
            <a:avLst/>
          </a:prstGeom>
        </p:spPr>
        <p:txBody>
          <a:bodyPr vert="horz" wrap="square" lIns="0" tIns="60960" rIns="0" bIns="60960" rtlCol="0">
            <a:no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62AE33"/>
                </a:solidFill>
                <a:latin typeface="Arial"/>
                <a:cs typeface="Arial"/>
              </a:rPr>
              <a:t>Providers Accepting Simplicity: </a:t>
            </a:r>
            <a:endParaRPr lang="en-US" dirty="0" smtClean="0">
              <a:solidFill>
                <a:srgbClr val="62AE33"/>
              </a:solidFill>
              <a:latin typeface="Arial"/>
              <a:cs typeface="Arial"/>
            </a:endParaRPr>
          </a:p>
          <a:p>
            <a:pPr marL="2222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2AE33"/>
                </a:solidFill>
                <a:latin typeface="Arial"/>
                <a:cs typeface="Arial"/>
              </a:rPr>
              <a:t>3,473</a:t>
            </a:r>
            <a:endParaRPr lang="en-US" dirty="0">
              <a:solidFill>
                <a:srgbClr val="62AE33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357">
            <a:off x="941239" y="3826946"/>
            <a:ext cx="1820083" cy="18200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5578102"/>
            <a:ext cx="9144000" cy="28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US" sz="1333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CoreSource Pilot Results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735667" y="2600744"/>
            <a:ext cx="1337775" cy="0"/>
          </a:xfrm>
          <a:prstGeom prst="line">
            <a:avLst/>
          </a:prstGeom>
          <a:ln w="12700" cmpd="sng">
            <a:solidFill>
              <a:srgbClr val="62AE33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30056" y="2601765"/>
            <a:ext cx="829816" cy="0"/>
          </a:xfrm>
          <a:prstGeom prst="line">
            <a:avLst/>
          </a:prstGeom>
          <a:ln w="12700" cmpd="sng">
            <a:solidFill>
              <a:srgbClr val="3D92D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324100" y="4297122"/>
            <a:ext cx="5477933" cy="787399"/>
          </a:xfrm>
          <a:prstGeom prst="roundRect">
            <a:avLst/>
          </a:prstGeom>
          <a:solidFill>
            <a:srgbClr val="12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4378492"/>
            <a:ext cx="547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of Simplicity Participating Providers have accepted multiple payments</a:t>
            </a:r>
          </a:p>
        </p:txBody>
      </p:sp>
      <p:sp>
        <p:nvSpPr>
          <p:cNvPr id="22" name="Oval 21"/>
          <p:cNvSpPr/>
          <p:nvPr/>
        </p:nvSpPr>
        <p:spPr>
          <a:xfrm>
            <a:off x="1194689" y="4110068"/>
            <a:ext cx="1313181" cy="1313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gray">
          <a:xfrm>
            <a:off x="886198" y="4389243"/>
            <a:ext cx="1947332" cy="754829"/>
          </a:xfrm>
          <a:prstGeom prst="rect">
            <a:avLst/>
          </a:prstGeom>
          <a:noFill/>
        </p:spPr>
        <p:txBody>
          <a:bodyPr vert="horz" wrap="square" lIns="182880" tIns="97536" rIns="18288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0" baseline="0">
                <a:solidFill>
                  <a:srgbClr val="63AC32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4267" b="1" spc="-400" dirty="0">
                <a:solidFill>
                  <a:srgbClr val="404040"/>
                </a:solidFill>
              </a:rPr>
              <a:t>91</a:t>
            </a:r>
            <a:r>
              <a:rPr lang="en-US" sz="4267" b="1" spc="-400" baseline="30000" dirty="0">
                <a:solidFill>
                  <a:srgbClr val="404040"/>
                </a:solidFill>
              </a:rPr>
              <a:t>%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96009" y="1580341"/>
            <a:ext cx="2123536" cy="21235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171951" y="1915242"/>
            <a:ext cx="2397856" cy="1556723"/>
          </a:xfrm>
          <a:prstGeom prst="rect">
            <a:avLst/>
          </a:prstGeom>
          <a:noFill/>
        </p:spPr>
        <p:txBody>
          <a:bodyPr vert="horz" wrap="square" lIns="182880" tIns="97536" rIns="18288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0" baseline="0">
                <a:solidFill>
                  <a:srgbClr val="63AC32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sz="5867" b="1" dirty="0">
                <a:solidFill>
                  <a:srgbClr val="404040"/>
                </a:solidFill>
              </a:rPr>
              <a:t>96</a:t>
            </a:r>
            <a:r>
              <a:rPr lang="en-US" sz="5867" b="1" baseline="30000" dirty="0">
                <a:solidFill>
                  <a:srgbClr val="404040"/>
                </a:solidFill>
              </a:rPr>
              <a:t>%</a:t>
            </a:r>
          </a:p>
          <a:p>
            <a:pPr algn="ctr"/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Provider</a:t>
            </a:r>
          </a:p>
          <a:p>
            <a:pPr algn="ctr"/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Acceptance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1217" y="5150980"/>
            <a:ext cx="4370307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125E9D"/>
              </a:buClr>
            </a:pPr>
            <a:r>
              <a:rPr lang="en-US" sz="1600" dirty="0" smtClean="0">
                <a:solidFill>
                  <a:srgbClr val="404040"/>
                </a:solidFill>
                <a:latin typeface="Arial"/>
                <a:cs typeface="Arial"/>
              </a:rPr>
              <a:t>*2.9</a:t>
            </a:r>
            <a:r>
              <a:rPr lang="en-US" sz="1600" dirty="0">
                <a:solidFill>
                  <a:srgbClr val="404040"/>
                </a:solidFill>
                <a:latin typeface="Arial"/>
                <a:cs typeface="Arial"/>
              </a:rPr>
              <a:t>% fee taken for complete payment service</a:t>
            </a:r>
          </a:p>
        </p:txBody>
      </p:sp>
    </p:spTree>
    <p:extLst>
      <p:ext uri="{BB962C8B-B14F-4D97-AF65-F5344CB8AC3E}">
        <p14:creationId xmlns:p14="http://schemas.microsoft.com/office/powerpoint/2010/main" val="29516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2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6818" y="1029187"/>
            <a:ext cx="6690364" cy="4707940"/>
          </a:xfrm>
          <a:prstGeom prst="roundRect">
            <a:avLst>
              <a:gd name="adj" fmla="val 3013"/>
            </a:avLst>
          </a:prstGeom>
          <a:solidFill>
            <a:srgbClr val="FFFFFF"/>
          </a:solidFill>
          <a:ln>
            <a:solidFill>
              <a:srgbClr val="007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r="4626" b="14026"/>
          <a:stretch/>
        </p:blipFill>
        <p:spPr>
          <a:xfrm>
            <a:off x="1355452" y="1129106"/>
            <a:ext cx="6433097" cy="4595880"/>
          </a:xfr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95263" y="280162"/>
            <a:ext cx="8753475" cy="667875"/>
          </a:xfrm>
          <a:noFill/>
        </p:spPr>
        <p:txBody>
          <a:bodyPr vert="horz" wrap="square" lIns="182880" tIns="97536" rIns="182880" bIns="60960" rtlCol="0" anchor="t" anchorCtr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SimplicitySelect Portal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513" r="573" b="673"/>
          <a:stretch/>
        </p:blipFill>
        <p:spPr>
          <a:xfrm>
            <a:off x="1162955" y="413799"/>
            <a:ext cx="6949190" cy="5201021"/>
          </a:xfrm>
          <a:prstGeom prst="roundRect">
            <a:avLst>
              <a:gd name="adj" fmla="val 3211"/>
            </a:avLst>
          </a:prstGeom>
          <a:ln>
            <a:solidFill>
              <a:srgbClr val="0079C1"/>
            </a:solidFill>
          </a:ln>
        </p:spPr>
      </p:pic>
    </p:spTree>
    <p:extLst>
      <p:ext uri="{BB962C8B-B14F-4D97-AF65-F5344CB8AC3E}">
        <p14:creationId xmlns:p14="http://schemas.microsoft.com/office/powerpoint/2010/main" val="27907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7115" y="1092516"/>
            <a:ext cx="3519124" cy="4554161"/>
          </a:xfrm>
          <a:prstGeom prst="rect">
            <a:avLst/>
          </a:prstGeom>
          <a:ln>
            <a:solidFill>
              <a:srgbClr val="0079C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4" y="1096484"/>
            <a:ext cx="3514821" cy="4548592"/>
          </a:xfrm>
          <a:prstGeom prst="rect">
            <a:avLst/>
          </a:prstGeom>
          <a:ln>
            <a:solidFill>
              <a:srgbClr val="0079C1"/>
            </a:solidFill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5263" y="280162"/>
            <a:ext cx="8753475" cy="667875"/>
          </a:xfrm>
          <a:noFill/>
        </p:spPr>
        <p:txBody>
          <a:bodyPr vert="horz" wrap="square" lIns="182880" tIns="97536" rIns="182880" bIns="60960" rtlCol="0" anchor="t" anchorCtr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SimplicityComplete Statement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0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62" y="280162"/>
            <a:ext cx="8775337" cy="6866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Benefits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for Brokers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8662" y="1203527"/>
            <a:ext cx="8470539" cy="4525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404040"/>
                </a:solidFill>
                <a:latin typeface="Arial"/>
                <a:cs typeface="Arial"/>
              </a:rPr>
              <a:t>CoreSource </a:t>
            </a:r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and Simplicity are Differentiator for Broker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CoreSource is leading the introduction of this benefit to the self-insured market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Exclusivity with ECHO for Simplicity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Innovative online payment manager and healthcare financial benefit concept</a:t>
            </a:r>
          </a:p>
          <a:p>
            <a:pPr marL="50292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Improves member experience for their client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No cost to client</a:t>
            </a:r>
          </a:p>
          <a:p>
            <a:pPr marL="50292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Funded via </a:t>
            </a: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Complete Pay fee from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Provider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No work on </a:t>
            </a:r>
            <a:r>
              <a:rPr lang="en-US" sz="2000" b="1" dirty="0" smtClean="0">
                <a:solidFill>
                  <a:srgbClr val="404040"/>
                </a:solidFill>
                <a:latin typeface="Arial"/>
                <a:cs typeface="Arial"/>
              </a:rPr>
              <a:t>Broker behalf</a:t>
            </a:r>
            <a:endParaRPr lang="en-US" sz="2000" dirty="0">
              <a:solidFill>
                <a:srgbClr val="404040"/>
              </a:solidFill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0162"/>
            <a:ext cx="8784404" cy="6866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Benefits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for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07008"/>
            <a:ext cx="8158537" cy="47180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New innovative healthcare financial benefit to offer to employees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Help employees pay for medical services when costs become excessive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Ability to educate employees re: HSA, HDHP and Simplicity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Makes HSA plans more beneficial to employees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Know Providers will not ask for advance payment from </a:t>
            </a: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employees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404040"/>
                </a:solidFill>
                <a:latin typeface="Arial"/>
                <a:cs typeface="Arial"/>
              </a:rPr>
              <a:t>Very low effort to implement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Sign one page Amendment to PSA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CoreSource </a:t>
            </a: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can assist with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member communications when provided with employee 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9566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5760" y="1207008"/>
            <a:ext cx="8112196" cy="15546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135E9D"/>
                </a:solidFill>
                <a:latin typeface="Arial"/>
                <a:cs typeface="Arial"/>
              </a:rPr>
              <a:t>Goal:</a:t>
            </a:r>
            <a:r>
              <a:rPr lang="en-US" sz="1400" dirty="0">
                <a:solidFill>
                  <a:srgbClr val="135E9D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Educate employers before communicating to their employees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135E9D"/>
                </a:solidFill>
                <a:latin typeface="Arial"/>
                <a:cs typeface="Arial"/>
              </a:rPr>
              <a:t>Messaging:</a:t>
            </a:r>
            <a:r>
              <a:rPr lang="en-US" sz="1400" dirty="0">
                <a:solidFill>
                  <a:srgbClr val="135E9D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Benefits of SimplicitySelect and SimplicityComplete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135E9D"/>
                </a:solidFill>
                <a:latin typeface="Arial"/>
                <a:cs typeface="Arial"/>
              </a:rPr>
              <a:t>Call to action: </a:t>
            </a:r>
            <a:r>
              <a:rPr lang="en-US" sz="1400" dirty="0" smtClean="0">
                <a:solidFill>
                  <a:srgbClr val="404040"/>
                </a:solidFill>
                <a:latin typeface="Arial"/>
                <a:cs typeface="Arial"/>
              </a:rPr>
              <a:t>Promote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Simplicity to employees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135E9D"/>
                </a:solidFill>
                <a:latin typeface="Arial"/>
                <a:cs typeface="Arial"/>
              </a:rPr>
              <a:t>Collateral:</a:t>
            </a:r>
            <a:r>
              <a:rPr lang="en-US" sz="1400" dirty="0">
                <a:solidFill>
                  <a:srgbClr val="135E9D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Arial"/>
                <a:cs typeface="Arial"/>
              </a:rPr>
              <a:t>4-page brochure, HTMLs, poster, table tent, online toolkit</a:t>
            </a:r>
          </a:p>
          <a:p>
            <a:pPr marL="323841" lvl="2" indent="0">
              <a:lnSpc>
                <a:spcPct val="110000"/>
              </a:lnSpc>
              <a:buNone/>
            </a:pPr>
            <a:endParaRPr lang="en-US" sz="1133" dirty="0"/>
          </a:p>
          <a:p>
            <a:pPr lvl="1">
              <a:lnSpc>
                <a:spcPct val="110000"/>
              </a:lnSpc>
            </a:pPr>
            <a:endParaRPr lang="en-US" sz="800" dirty="0"/>
          </a:p>
          <a:p>
            <a:pPr lvl="1">
              <a:lnSpc>
                <a:spcPct val="110000"/>
              </a:lnSpc>
            </a:pPr>
            <a:endParaRPr lang="en-US" sz="800" dirty="0"/>
          </a:p>
          <a:p>
            <a:pPr marL="173033" lvl="1" indent="0">
              <a:lnSpc>
                <a:spcPct val="110000"/>
              </a:lnSpc>
              <a:buNone/>
            </a:pPr>
            <a:endParaRPr lang="en-US" sz="800" dirty="0"/>
          </a:p>
          <a:p>
            <a:pPr>
              <a:lnSpc>
                <a:spcPct val="110000"/>
              </a:lnSpc>
            </a:pPr>
            <a:endParaRPr lang="en-US" sz="1333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280162"/>
            <a:ext cx="8526705" cy="6866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Employer Communications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pic>
        <p:nvPicPr>
          <p:cNvPr id="2" name="Picture 1" descr="R450-1036 (5-16)[1]-1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1" y="2808291"/>
            <a:ext cx="2219755" cy="2872624"/>
          </a:xfrm>
          <a:prstGeom prst="rect">
            <a:avLst/>
          </a:prstGeom>
          <a:ln>
            <a:solidFill>
              <a:srgbClr val="0079C1"/>
            </a:solidFill>
          </a:ln>
        </p:spPr>
      </p:pic>
      <p:pic>
        <p:nvPicPr>
          <p:cNvPr id="5" name="Picture 4" descr="R450-1036 (5-16)[1]-2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44" y="2808291"/>
            <a:ext cx="2219755" cy="2872624"/>
          </a:xfrm>
          <a:prstGeom prst="rect">
            <a:avLst/>
          </a:prstGeom>
          <a:ln>
            <a:solidFill>
              <a:srgbClr val="0079C1"/>
            </a:solidFill>
          </a:ln>
        </p:spPr>
      </p:pic>
      <p:pic>
        <p:nvPicPr>
          <p:cNvPr id="6" name="Picture 5" descr="R450-1036 (5-16)[1]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86" y="2808291"/>
            <a:ext cx="2219755" cy="2872624"/>
          </a:xfrm>
          <a:prstGeom prst="rect">
            <a:avLst/>
          </a:prstGeom>
          <a:ln>
            <a:solidFill>
              <a:srgbClr val="0079C1"/>
            </a:solidFill>
          </a:ln>
        </p:spPr>
      </p:pic>
      <p:pic>
        <p:nvPicPr>
          <p:cNvPr id="7" name="Picture 6" descr="R450-1036 (5-16)[1]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29" y="2808292"/>
            <a:ext cx="2103419" cy="2872623"/>
          </a:xfrm>
          <a:prstGeom prst="rect">
            <a:avLst/>
          </a:prstGeom>
          <a:ln>
            <a:solidFill>
              <a:srgbClr val="0079C1"/>
            </a:solidFill>
          </a:ln>
        </p:spPr>
      </p:pic>
    </p:spTree>
    <p:extLst>
      <p:ext uri="{BB962C8B-B14F-4D97-AF65-F5344CB8AC3E}">
        <p14:creationId xmlns:p14="http://schemas.microsoft.com/office/powerpoint/2010/main" val="5879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280162"/>
            <a:ext cx="8526705" cy="6866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Member Communications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pic>
        <p:nvPicPr>
          <p:cNvPr id="6" name="Picture 5" descr="R450-1037 (5-16)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51" y="2657153"/>
            <a:ext cx="2288280" cy="2961302"/>
          </a:xfrm>
          <a:prstGeom prst="rect">
            <a:avLst/>
          </a:prstGeom>
          <a:ln>
            <a:solidFill>
              <a:srgbClr val="0079C1"/>
            </a:solidFill>
          </a:ln>
        </p:spPr>
      </p:pic>
      <p:pic>
        <p:nvPicPr>
          <p:cNvPr id="7" name="Picture 6" descr="R450-1037 (5-16)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21" y="1185336"/>
            <a:ext cx="2464295" cy="3189087"/>
          </a:xfrm>
          <a:prstGeom prst="rect">
            <a:avLst/>
          </a:prstGeom>
          <a:ln>
            <a:solidFill>
              <a:srgbClr val="0079C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07008"/>
            <a:ext cx="3839351" cy="47180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404040"/>
                </a:solidFill>
                <a:latin typeface="Arial"/>
                <a:cs typeface="Arial"/>
              </a:rPr>
              <a:t>Promotional Marketing</a:t>
            </a:r>
            <a:endParaRPr lang="en-US" sz="20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Flyer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Series of HTMLs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Videos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Portal messaging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Welcome kit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404040"/>
                </a:solidFill>
                <a:latin typeface="Arial"/>
                <a:cs typeface="Arial"/>
              </a:rPr>
              <a:t>Additional Communications</a:t>
            </a:r>
            <a:endParaRPr lang="en-US" sz="20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ID card letter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Portal registration/electronic communication</a:t>
            </a:r>
          </a:p>
          <a:p>
            <a:pPr marL="502920" lvl="1">
              <a:lnSpc>
                <a:spcPct val="114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Arial"/>
                <a:cs typeface="Arial"/>
              </a:rPr>
              <a:t>FAQs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4"/>
            <a:ext cx="78867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What is </a:t>
            </a:r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Simplicity?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pic>
        <p:nvPicPr>
          <p:cNvPr id="5" name="Picture 4" descr="CS-Simplicity_Broch-Co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10714" r="27415"/>
          <a:stretch/>
        </p:blipFill>
        <p:spPr>
          <a:xfrm>
            <a:off x="4503042" y="769661"/>
            <a:ext cx="4640957" cy="52788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117302"/>
            <a:ext cx="4977428" cy="46738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79C1"/>
                </a:solidFill>
                <a:latin typeface="Arial"/>
                <a:cs typeface="Arial"/>
              </a:rPr>
              <a:t>A </a:t>
            </a:r>
            <a:r>
              <a:rPr lang="en-US" sz="2400" b="1" dirty="0" smtClean="0">
                <a:solidFill>
                  <a:srgbClr val="0079C1"/>
                </a:solidFill>
                <a:latin typeface="Arial"/>
                <a:cs typeface="Arial"/>
              </a:rPr>
              <a:t>new</a:t>
            </a:r>
            <a:r>
              <a:rPr lang="en-US" sz="2400" b="1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0079C1"/>
                </a:solidFill>
                <a:latin typeface="Arial"/>
                <a:cs typeface="Arial"/>
              </a:rPr>
              <a:t>healthcare financial benefit that makes managing healthcare expenses easier for members. </a:t>
            </a:r>
          </a:p>
          <a:p>
            <a:pPr marL="502920" lvl="1">
              <a:lnSpc>
                <a:spcPct val="110000"/>
              </a:lnSpc>
            </a:pPr>
            <a:r>
              <a:rPr lang="en-US" sz="1333" b="1" dirty="0">
                <a:solidFill>
                  <a:srgbClr val="0079C1"/>
                </a:solidFill>
                <a:latin typeface="Arial"/>
                <a:cs typeface="Arial"/>
              </a:rPr>
              <a:t>SimplicitySelect: </a:t>
            </a:r>
            <a:r>
              <a:rPr lang="en-US" sz="1333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lang="en-US" sz="1333" i="1" dirty="0">
                <a:solidFill>
                  <a:srgbClr val="404040"/>
                </a:solidFill>
                <a:latin typeface="Arial"/>
                <a:cs typeface="Arial"/>
              </a:rPr>
              <a:t>online payment manager </a:t>
            </a:r>
            <a:r>
              <a:rPr lang="en-US" sz="1333" dirty="0">
                <a:solidFill>
                  <a:srgbClr val="404040"/>
                </a:solidFill>
                <a:latin typeface="Arial"/>
                <a:cs typeface="Arial"/>
              </a:rPr>
              <a:t>which facilitates financial obligation clarity across </a:t>
            </a:r>
            <a:r>
              <a:rPr lang="en-US" sz="1333" b="1" dirty="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lang="en-US" sz="1333" dirty="0">
                <a:solidFill>
                  <a:srgbClr val="404040"/>
                </a:solidFill>
                <a:latin typeface="Arial"/>
                <a:cs typeface="Arial"/>
              </a:rPr>
              <a:t> provider claims - both in and out of network</a:t>
            </a:r>
          </a:p>
          <a:p>
            <a:pPr marL="868680" lvl="2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133" b="1" dirty="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lang="en-US" sz="1133" dirty="0">
                <a:solidFill>
                  <a:srgbClr val="404040"/>
                </a:solidFill>
                <a:latin typeface="Arial"/>
                <a:cs typeface="Arial"/>
              </a:rPr>
              <a:t> SimplicitySelect members can use the convenient Simplicity payment portal to view claims and pay, as desired </a:t>
            </a:r>
          </a:p>
          <a:p>
            <a:pPr marL="502920" lvl="1">
              <a:lnSpc>
                <a:spcPct val="110000"/>
              </a:lnSpc>
            </a:pPr>
            <a:r>
              <a:rPr lang="en-US" sz="1333" b="1" dirty="0">
                <a:solidFill>
                  <a:srgbClr val="0079C1"/>
                </a:solidFill>
                <a:latin typeface="Arial"/>
                <a:cs typeface="Arial"/>
              </a:rPr>
              <a:t>SimplicityComplete: </a:t>
            </a:r>
            <a:r>
              <a:rPr lang="en-US" sz="1333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lang="en-US" sz="1333" i="1" dirty="0">
                <a:solidFill>
                  <a:srgbClr val="404040"/>
                </a:solidFill>
                <a:latin typeface="Arial"/>
                <a:cs typeface="Arial"/>
              </a:rPr>
              <a:t>healthcare financing mechanism </a:t>
            </a:r>
            <a:r>
              <a:rPr lang="en-US" sz="1333" dirty="0">
                <a:solidFill>
                  <a:srgbClr val="404040"/>
                </a:solidFill>
                <a:latin typeface="Arial"/>
                <a:cs typeface="Arial"/>
              </a:rPr>
              <a:t>which prepays co-insurance and deductibles for eligible members for a consolidated payment experience</a:t>
            </a:r>
          </a:p>
          <a:p>
            <a:pPr marL="868680" lvl="2">
              <a:lnSpc>
                <a:spcPct val="110000"/>
              </a:lnSpc>
            </a:pPr>
            <a:r>
              <a:rPr lang="en-US" sz="1133" b="1" dirty="0">
                <a:solidFill>
                  <a:srgbClr val="404040"/>
                </a:solidFill>
                <a:latin typeface="Arial"/>
                <a:cs typeface="Arial"/>
              </a:rPr>
              <a:t>SimplicityComplete</a:t>
            </a:r>
            <a:r>
              <a:rPr lang="en-US" sz="1133" dirty="0">
                <a:solidFill>
                  <a:srgbClr val="404040"/>
                </a:solidFill>
                <a:latin typeface="Arial"/>
                <a:cs typeface="Arial"/>
              </a:rPr>
              <a:t> members receive one monthly statement from Simplicity and no longer need to pay separate in-network provider bills; functions like a credit card</a:t>
            </a:r>
          </a:p>
          <a:p>
            <a:pPr marL="868680" lvl="2">
              <a:lnSpc>
                <a:spcPct val="110000"/>
              </a:lnSpc>
            </a:pPr>
            <a:r>
              <a:rPr lang="en-US" sz="1133" dirty="0">
                <a:solidFill>
                  <a:srgbClr val="404040"/>
                </a:solidFill>
                <a:latin typeface="Arial"/>
                <a:cs typeface="Arial"/>
              </a:rPr>
              <a:t>Members can </a:t>
            </a:r>
            <a:r>
              <a:rPr lang="en-US" sz="1133" dirty="0" smtClean="0">
                <a:solidFill>
                  <a:srgbClr val="404040"/>
                </a:solidFill>
                <a:latin typeface="Arial"/>
                <a:cs typeface="Arial"/>
              </a:rPr>
              <a:t>receive </a:t>
            </a:r>
            <a:r>
              <a:rPr lang="en-US" sz="1133" dirty="0">
                <a:solidFill>
                  <a:srgbClr val="404040"/>
                </a:solidFill>
                <a:latin typeface="Arial"/>
                <a:cs typeface="Arial"/>
              </a:rPr>
              <a:t>12 months of interest free payments (minimum monthly payment $50)</a:t>
            </a:r>
          </a:p>
        </p:txBody>
      </p:sp>
    </p:spTree>
    <p:extLst>
      <p:ext uri="{BB962C8B-B14F-4D97-AF65-F5344CB8AC3E}">
        <p14:creationId xmlns:p14="http://schemas.microsoft.com/office/powerpoint/2010/main" val="28995756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traight Connector 112"/>
          <p:cNvCxnSpPr/>
          <p:nvPr/>
        </p:nvCxnSpPr>
        <p:spPr>
          <a:xfrm flipH="1">
            <a:off x="809377" y="1209744"/>
            <a:ext cx="1" cy="2053011"/>
          </a:xfrm>
          <a:prstGeom prst="line">
            <a:avLst/>
          </a:prstGeom>
          <a:ln>
            <a:solidFill>
              <a:srgbClr val="63AC3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790920" y="1214044"/>
            <a:ext cx="1" cy="2053011"/>
          </a:xfrm>
          <a:prstGeom prst="line">
            <a:avLst/>
          </a:prstGeom>
          <a:ln>
            <a:solidFill>
              <a:srgbClr val="63AC3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837648" y="1214044"/>
            <a:ext cx="1" cy="2053011"/>
          </a:xfrm>
          <a:prstGeom prst="line">
            <a:avLst/>
          </a:prstGeom>
          <a:ln>
            <a:solidFill>
              <a:srgbClr val="63AC3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994710" y="1209744"/>
            <a:ext cx="1" cy="2053011"/>
          </a:xfrm>
          <a:prstGeom prst="line">
            <a:avLst/>
          </a:prstGeom>
          <a:ln>
            <a:solidFill>
              <a:srgbClr val="63AC3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510244" y="1209744"/>
            <a:ext cx="1" cy="2053011"/>
          </a:xfrm>
          <a:prstGeom prst="line">
            <a:avLst/>
          </a:prstGeom>
          <a:ln>
            <a:solidFill>
              <a:srgbClr val="63AC3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746377" y="1209744"/>
            <a:ext cx="1" cy="2053011"/>
          </a:xfrm>
          <a:prstGeom prst="line">
            <a:avLst/>
          </a:prstGeom>
          <a:ln>
            <a:solidFill>
              <a:srgbClr val="63AC3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/>
          <p:cNvSpPr/>
          <p:nvPr/>
        </p:nvSpPr>
        <p:spPr>
          <a:xfrm rot="5400000">
            <a:off x="8151669" y="2205121"/>
            <a:ext cx="596647" cy="257176"/>
          </a:xfrm>
          <a:prstGeom prst="triangl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77" name="Rounded Rectangle 76"/>
          <p:cNvSpPr/>
          <p:nvPr/>
        </p:nvSpPr>
        <p:spPr>
          <a:xfrm>
            <a:off x="817862" y="2273367"/>
            <a:ext cx="7589285" cy="14393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89434" y="2060786"/>
            <a:ext cx="618981" cy="618981"/>
            <a:chOff x="1231214" y="3733800"/>
            <a:chExt cx="273736" cy="273736"/>
          </a:xfrm>
        </p:grpSpPr>
        <p:sp>
          <p:nvSpPr>
            <p:cNvPr id="79" name="Oval 78"/>
            <p:cNvSpPr/>
            <p:nvPr/>
          </p:nvSpPr>
          <p:spPr>
            <a:xfrm>
              <a:off x="1231214" y="3733800"/>
              <a:ext cx="273736" cy="273736"/>
            </a:xfrm>
            <a:prstGeom prst="ellipse">
              <a:avLst/>
            </a:prstGeom>
            <a:gradFill flip="none" rotWithShape="1">
              <a:gsLst>
                <a:gs pos="0">
                  <a:srgbClr val="3F6D1F"/>
                </a:gs>
                <a:gs pos="100000">
                  <a:srgbClr val="63AC3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288364" y="3796614"/>
              <a:ext cx="159436" cy="159436"/>
            </a:xfrm>
            <a:prstGeom prst="ellipse">
              <a:avLst/>
            </a:prstGeom>
            <a:gradFill flip="none" rotWithShape="1">
              <a:gsLst>
                <a:gs pos="0">
                  <a:srgbClr val="63AC32"/>
                </a:gs>
                <a:gs pos="100000">
                  <a:srgbClr val="3F6D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05090" y="2060786"/>
            <a:ext cx="618981" cy="618981"/>
            <a:chOff x="1231214" y="3733800"/>
            <a:chExt cx="273736" cy="273736"/>
          </a:xfrm>
        </p:grpSpPr>
        <p:sp>
          <p:nvSpPr>
            <p:cNvPr id="82" name="Oval 81"/>
            <p:cNvSpPr/>
            <p:nvPr/>
          </p:nvSpPr>
          <p:spPr>
            <a:xfrm>
              <a:off x="1231214" y="3733800"/>
              <a:ext cx="273736" cy="273736"/>
            </a:xfrm>
            <a:prstGeom prst="ellipse">
              <a:avLst/>
            </a:prstGeom>
            <a:gradFill flip="none" rotWithShape="1">
              <a:gsLst>
                <a:gs pos="0">
                  <a:srgbClr val="3F6D1F"/>
                </a:gs>
                <a:gs pos="100000">
                  <a:srgbClr val="63AC3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288364" y="3796614"/>
              <a:ext cx="159436" cy="159436"/>
            </a:xfrm>
            <a:prstGeom prst="ellipse">
              <a:avLst/>
            </a:prstGeom>
            <a:gradFill flip="none" rotWithShape="1">
              <a:gsLst>
                <a:gs pos="0">
                  <a:srgbClr val="63AC32"/>
                </a:gs>
                <a:gs pos="100000">
                  <a:srgbClr val="3F6D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28240" y="2060786"/>
            <a:ext cx="618981" cy="618981"/>
            <a:chOff x="1231214" y="3733800"/>
            <a:chExt cx="273736" cy="273736"/>
          </a:xfrm>
        </p:grpSpPr>
        <p:sp>
          <p:nvSpPr>
            <p:cNvPr id="85" name="Oval 84"/>
            <p:cNvSpPr/>
            <p:nvPr/>
          </p:nvSpPr>
          <p:spPr>
            <a:xfrm>
              <a:off x="1231214" y="3733800"/>
              <a:ext cx="273736" cy="273736"/>
            </a:xfrm>
            <a:prstGeom prst="ellipse">
              <a:avLst/>
            </a:prstGeom>
            <a:gradFill flip="none" rotWithShape="1">
              <a:gsLst>
                <a:gs pos="0">
                  <a:srgbClr val="3F6D1F"/>
                </a:gs>
                <a:gs pos="100000">
                  <a:srgbClr val="63AC3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288364" y="3796614"/>
              <a:ext cx="159436" cy="159436"/>
            </a:xfrm>
            <a:prstGeom prst="ellipse">
              <a:avLst/>
            </a:prstGeom>
            <a:gradFill flip="none" rotWithShape="1">
              <a:gsLst>
                <a:gs pos="0">
                  <a:srgbClr val="63AC32"/>
                </a:gs>
                <a:gs pos="100000">
                  <a:srgbClr val="3F6D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464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Sample Client Rollout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Timeline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800" y="3436551"/>
            <a:ext cx="164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Client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and Broker Conversations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Program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Timing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Communications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PSA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9516" y="5554784"/>
            <a:ext cx="4673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Member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Pre and Post Launch Communications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5001" y="4574483"/>
            <a:ext cx="1699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Member 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ID Card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Activation; members choose to upgrade to Complete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764" y="3440507"/>
            <a:ext cx="1908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Start Prefunding</a:t>
            </a:r>
          </a:p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Member Claims under Complete; </a:t>
            </a:r>
          </a:p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Claims added to Select Online Payment Portal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8223" y="4578781"/>
            <a:ext cx="1210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First Statement Issued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6671" y="3440507"/>
            <a:ext cx="886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First </a:t>
            </a:r>
          </a:p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Statement</a:t>
            </a:r>
          </a:p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Due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5001" y="3440507"/>
            <a:ext cx="936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New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ID Cards Issued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746376" y="3422219"/>
            <a:ext cx="300845" cy="0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790920" y="4560493"/>
            <a:ext cx="313704" cy="0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17845" y="3421194"/>
            <a:ext cx="1944187" cy="0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10243" y="4559553"/>
            <a:ext cx="1236133" cy="0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989040" y="5539321"/>
            <a:ext cx="4670803" cy="0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837644" y="3422219"/>
            <a:ext cx="297375" cy="3911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1993245" y="3285271"/>
            <a:ext cx="1" cy="2190171"/>
          </a:xfrm>
          <a:prstGeom prst="line">
            <a:avLst/>
          </a:prstGeom>
          <a:ln>
            <a:solidFill>
              <a:srgbClr val="63AC32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04100" y="2060786"/>
            <a:ext cx="618981" cy="618981"/>
            <a:chOff x="1231214" y="3733800"/>
            <a:chExt cx="273736" cy="273736"/>
          </a:xfrm>
        </p:grpSpPr>
        <p:sp>
          <p:nvSpPr>
            <p:cNvPr id="115" name="Oval 114"/>
            <p:cNvSpPr/>
            <p:nvPr/>
          </p:nvSpPr>
          <p:spPr>
            <a:xfrm>
              <a:off x="1231214" y="3733800"/>
              <a:ext cx="273736" cy="273736"/>
            </a:xfrm>
            <a:prstGeom prst="ellipse">
              <a:avLst/>
            </a:prstGeom>
            <a:gradFill flip="none" rotWithShape="1">
              <a:gsLst>
                <a:gs pos="0">
                  <a:srgbClr val="3F6D1F"/>
                </a:gs>
                <a:gs pos="100000">
                  <a:srgbClr val="63AC3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288364" y="3796614"/>
              <a:ext cx="159436" cy="159436"/>
            </a:xfrm>
            <a:prstGeom prst="ellipse">
              <a:avLst/>
            </a:prstGeom>
            <a:gradFill flip="none" rotWithShape="1">
              <a:gsLst>
                <a:gs pos="0">
                  <a:srgbClr val="63AC32"/>
                </a:gs>
                <a:gs pos="100000">
                  <a:srgbClr val="3F6D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485643" y="2065086"/>
            <a:ext cx="618981" cy="618981"/>
            <a:chOff x="1231214" y="3733800"/>
            <a:chExt cx="273736" cy="273736"/>
          </a:xfrm>
        </p:grpSpPr>
        <p:sp>
          <p:nvSpPr>
            <p:cNvPr id="119" name="Oval 118"/>
            <p:cNvSpPr/>
            <p:nvPr/>
          </p:nvSpPr>
          <p:spPr>
            <a:xfrm>
              <a:off x="1231214" y="3733800"/>
              <a:ext cx="273736" cy="273736"/>
            </a:xfrm>
            <a:prstGeom prst="ellipse">
              <a:avLst/>
            </a:prstGeom>
            <a:gradFill flip="none" rotWithShape="1">
              <a:gsLst>
                <a:gs pos="0">
                  <a:srgbClr val="3F6D1F"/>
                </a:gs>
                <a:gs pos="100000">
                  <a:srgbClr val="63AC3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288364" y="3796614"/>
              <a:ext cx="159436" cy="159436"/>
            </a:xfrm>
            <a:prstGeom prst="ellipse">
              <a:avLst/>
            </a:prstGeom>
            <a:gradFill flip="none" rotWithShape="1">
              <a:gsLst>
                <a:gs pos="0">
                  <a:srgbClr val="63AC32"/>
                </a:gs>
                <a:gs pos="100000">
                  <a:srgbClr val="3F6D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532371" y="2065086"/>
            <a:ext cx="618981" cy="618981"/>
            <a:chOff x="1231214" y="3733800"/>
            <a:chExt cx="273736" cy="273736"/>
          </a:xfrm>
        </p:grpSpPr>
        <p:sp>
          <p:nvSpPr>
            <p:cNvPr id="123" name="Oval 122"/>
            <p:cNvSpPr/>
            <p:nvPr/>
          </p:nvSpPr>
          <p:spPr>
            <a:xfrm>
              <a:off x="1231214" y="3733800"/>
              <a:ext cx="273736" cy="273736"/>
            </a:xfrm>
            <a:prstGeom prst="ellipse">
              <a:avLst/>
            </a:prstGeom>
            <a:gradFill flip="none" rotWithShape="1">
              <a:gsLst>
                <a:gs pos="0">
                  <a:srgbClr val="3F6D1F"/>
                </a:gs>
                <a:gs pos="100000">
                  <a:srgbClr val="63AC3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288364" y="3796614"/>
              <a:ext cx="159436" cy="159436"/>
            </a:xfrm>
            <a:prstGeom prst="ellipse">
              <a:avLst/>
            </a:prstGeom>
            <a:gradFill flip="none" rotWithShape="1">
              <a:gsLst>
                <a:gs pos="0">
                  <a:srgbClr val="63AC32"/>
                </a:gs>
                <a:gs pos="100000">
                  <a:srgbClr val="3F6D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510243" y="3422219"/>
            <a:ext cx="300845" cy="0"/>
          </a:xfrm>
          <a:prstGeom prst="line">
            <a:avLst/>
          </a:prstGeom>
          <a:ln w="28575" cmpd="sng">
            <a:solidFill>
              <a:srgbClr val="63AC3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67157" y="1405505"/>
            <a:ext cx="493188" cy="493188"/>
            <a:chOff x="789097" y="1491808"/>
            <a:chExt cx="493188" cy="493188"/>
          </a:xfrm>
        </p:grpSpPr>
        <p:sp>
          <p:nvSpPr>
            <p:cNvPr id="4" name="Oval 3"/>
            <p:cNvSpPr/>
            <p:nvPr/>
          </p:nvSpPr>
          <p:spPr>
            <a:xfrm>
              <a:off x="789097" y="1491808"/>
              <a:ext cx="493188" cy="49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9099" y="1565782"/>
              <a:ext cx="480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35E9D"/>
                  </a:solidFill>
                  <a:latin typeface="Arial"/>
                  <a:cs typeface="Arial"/>
                </a:rPr>
                <a:t>-60</a:t>
              </a:r>
              <a:endParaRPr lang="en-US" sz="1600" b="1" dirty="0">
                <a:solidFill>
                  <a:srgbClr val="135E9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52600" y="1405505"/>
            <a:ext cx="493188" cy="493188"/>
            <a:chOff x="789097" y="1491808"/>
            <a:chExt cx="493188" cy="493188"/>
          </a:xfrm>
        </p:grpSpPr>
        <p:sp>
          <p:nvSpPr>
            <p:cNvPr id="50" name="Oval 49"/>
            <p:cNvSpPr/>
            <p:nvPr/>
          </p:nvSpPr>
          <p:spPr>
            <a:xfrm>
              <a:off x="789097" y="1491808"/>
              <a:ext cx="493188" cy="49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9099" y="1565782"/>
              <a:ext cx="480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35E9D"/>
                  </a:solidFill>
                  <a:latin typeface="Arial"/>
                  <a:cs typeface="Arial"/>
                </a:rPr>
                <a:t>-45</a:t>
              </a:r>
              <a:endParaRPr lang="en-US" sz="1600" b="1" dirty="0">
                <a:solidFill>
                  <a:srgbClr val="135E9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64270" y="1405505"/>
            <a:ext cx="493188" cy="493188"/>
            <a:chOff x="789097" y="1491808"/>
            <a:chExt cx="493188" cy="493188"/>
          </a:xfrm>
        </p:grpSpPr>
        <p:sp>
          <p:nvSpPr>
            <p:cNvPr id="54" name="Oval 53"/>
            <p:cNvSpPr/>
            <p:nvPr/>
          </p:nvSpPr>
          <p:spPr>
            <a:xfrm>
              <a:off x="789097" y="1491808"/>
              <a:ext cx="493188" cy="49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9099" y="1565782"/>
              <a:ext cx="480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35E9D"/>
                  </a:solidFill>
                  <a:latin typeface="Arial"/>
                  <a:cs typeface="Arial"/>
                </a:rPr>
                <a:t>-30</a:t>
              </a:r>
              <a:endParaRPr lang="en-US" sz="1600" b="1" dirty="0">
                <a:solidFill>
                  <a:srgbClr val="135E9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95800" y="1405505"/>
            <a:ext cx="493188" cy="493188"/>
            <a:chOff x="789097" y="1491808"/>
            <a:chExt cx="493188" cy="493188"/>
          </a:xfrm>
        </p:grpSpPr>
        <p:sp>
          <p:nvSpPr>
            <p:cNvPr id="57" name="Oval 56"/>
            <p:cNvSpPr/>
            <p:nvPr/>
          </p:nvSpPr>
          <p:spPr>
            <a:xfrm>
              <a:off x="789097" y="1491808"/>
              <a:ext cx="493188" cy="49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9099" y="1565782"/>
              <a:ext cx="480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35E9D"/>
                  </a:solidFill>
                  <a:latin typeface="Arial"/>
                  <a:cs typeface="Arial"/>
                </a:rPr>
                <a:t>0</a:t>
              </a:r>
              <a:endParaRPr lang="en-US" sz="1600" b="1" dirty="0">
                <a:solidFill>
                  <a:srgbClr val="135E9D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25612" y="1405505"/>
            <a:ext cx="1570401" cy="493188"/>
            <a:chOff x="764439" y="1491808"/>
            <a:chExt cx="1570401" cy="493188"/>
          </a:xfrm>
        </p:grpSpPr>
        <p:sp>
          <p:nvSpPr>
            <p:cNvPr id="60" name="Oval 59"/>
            <p:cNvSpPr/>
            <p:nvPr/>
          </p:nvSpPr>
          <p:spPr>
            <a:xfrm>
              <a:off x="789097" y="1491808"/>
              <a:ext cx="493188" cy="49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4439" y="1565782"/>
              <a:ext cx="528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35E9D"/>
                  </a:solidFill>
                  <a:latin typeface="Arial"/>
                  <a:cs typeface="Arial"/>
                </a:rPr>
                <a:t>+30</a:t>
              </a:r>
              <a:endParaRPr lang="en-US" sz="1600" b="1" dirty="0">
                <a:solidFill>
                  <a:srgbClr val="135E9D"/>
                </a:solidFill>
                <a:latin typeface="Arial"/>
                <a:cs typeface="Arial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831237" y="1491808"/>
              <a:ext cx="493188" cy="493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06579" y="1565782"/>
              <a:ext cx="528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35E9D"/>
                  </a:solidFill>
                  <a:latin typeface="Arial"/>
                  <a:cs typeface="Arial"/>
                </a:rPr>
                <a:t>+60</a:t>
              </a:r>
              <a:endParaRPr lang="en-US" sz="1600" b="1" dirty="0">
                <a:solidFill>
                  <a:srgbClr val="135E9D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82600" y="3490496"/>
            <a:ext cx="8170333" cy="2156181"/>
          </a:xfrm>
          <a:prstGeom prst="roundRect">
            <a:avLst/>
          </a:prstGeom>
          <a:solidFill>
            <a:srgbClr val="FFFFFF"/>
          </a:solidFill>
          <a:ln>
            <a:solidFill>
              <a:srgbClr val="63A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2600" y="1331648"/>
            <a:ext cx="8170333" cy="2157307"/>
          </a:xfrm>
          <a:prstGeom prst="roundRect">
            <a:avLst/>
          </a:prstGeom>
          <a:solidFill>
            <a:srgbClr val="FFFFFF"/>
          </a:solidFill>
          <a:ln>
            <a:solidFill>
              <a:srgbClr val="01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2773"/>
              </p:ext>
            </p:extLst>
          </p:nvPr>
        </p:nvGraphicFramePr>
        <p:xfrm>
          <a:off x="849415" y="2219275"/>
          <a:ext cx="7456386" cy="2542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041"/>
                <a:gridCol w="6093345"/>
              </a:tblGrid>
              <a:tr h="127122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0279C2"/>
                        </a:buClr>
                        <a:buFont typeface="Arial" charset="0"/>
                        <a:buNone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Support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629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9C2"/>
                    </a:solidFill>
                  </a:tcPr>
                </a:tc>
                <a:tc>
                  <a:txBody>
                    <a:bodyPr/>
                    <a:lstStyle/>
                    <a:p>
                      <a:pPr marL="283464" indent="-283464" algn="l">
                        <a:spcBef>
                          <a:spcPct val="20000"/>
                        </a:spcBef>
                        <a:buClr>
                          <a:srgbClr val="0279C2"/>
                        </a:buClr>
                        <a:buFont typeface="Arial" charset="0"/>
                        <a:buChar char="•"/>
                      </a:pPr>
                      <a:r>
                        <a:rPr lang="en-US" altLang="en-US" sz="1600" b="0" dirty="0" smtClean="0">
                          <a:solidFill>
                            <a:srgbClr val="404040"/>
                          </a:solidFill>
                          <a:latin typeface="Arial"/>
                          <a:ea typeface="Calibri" charset="0"/>
                          <a:cs typeface="Arial"/>
                        </a:rPr>
                        <a:t>Answer general questions about how program works</a:t>
                      </a:r>
                    </a:p>
                    <a:p>
                      <a:pPr marL="283464" indent="-283464" algn="l">
                        <a:spcBef>
                          <a:spcPct val="20000"/>
                        </a:spcBef>
                        <a:buClr>
                          <a:srgbClr val="0279C2"/>
                        </a:buClr>
                        <a:buFont typeface="Arial" charset="0"/>
                        <a:buChar char="•"/>
                      </a:pPr>
                      <a:r>
                        <a:rPr lang="en-US" altLang="en-US" sz="1600" b="0" dirty="0" smtClean="0">
                          <a:solidFill>
                            <a:srgbClr val="404040"/>
                          </a:solidFill>
                          <a:latin typeface="Arial"/>
                          <a:ea typeface="Calibri" charset="0"/>
                          <a:cs typeface="Arial"/>
                        </a:rPr>
                        <a:t>Answer medical plan-related questions</a:t>
                      </a:r>
                    </a:p>
                  </a:txBody>
                  <a:tcPr marL="233629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1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279C2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Support</a:t>
                      </a:r>
                    </a:p>
                  </a:txBody>
                  <a:tcPr marL="233629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C3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79C2"/>
                        </a:buClr>
                        <a:buFont typeface="Arial" charset="0"/>
                        <a:buChar char="•"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Administer payments and member balances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79C2"/>
                        </a:buClr>
                        <a:buFont typeface="Arial" charset="0"/>
                        <a:buChar char="•"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Statement and balance-related questions</a:t>
                      </a:r>
                    </a:p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79C2"/>
                        </a:buClr>
                        <a:buFont typeface="Arial" charset="0"/>
                        <a:buChar char="•"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Process member and provider dis-enrollments</a:t>
                      </a:r>
                    </a:p>
                  </a:txBody>
                  <a:tcPr marL="233629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3175611" y="1624280"/>
            <a:ext cx="5139268" cy="3581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0279C2"/>
              </a:buClr>
              <a:buNone/>
            </a:pPr>
            <a:r>
              <a:rPr lang="en-US" sz="1600" b="1" dirty="0">
                <a:solidFill>
                  <a:srgbClr val="0279C2"/>
                </a:solidFill>
                <a:latin typeface="Arial"/>
                <a:cs typeface="Arial"/>
              </a:rPr>
              <a:t>CoreSource focuses on healthcare plans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99" y="283464"/>
            <a:ext cx="78867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Service &amp; Support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3891"/>
          <a:stretch/>
        </p:blipFill>
        <p:spPr>
          <a:xfrm>
            <a:off x="849413" y="1583924"/>
            <a:ext cx="1988144" cy="438821"/>
          </a:xfrm>
          <a:prstGeom prst="rect">
            <a:avLst/>
          </a:prstGeom>
        </p:spPr>
      </p:pic>
      <p:pic>
        <p:nvPicPr>
          <p:cNvPr id="12" name="Picture 11" descr="NEWsimplicity_logo v1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 t="5792" r="6317" b="10053"/>
          <a:stretch/>
        </p:blipFill>
        <p:spPr>
          <a:xfrm>
            <a:off x="912396" y="5005569"/>
            <a:ext cx="1861782" cy="41312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150952" y="4920464"/>
            <a:ext cx="5139268" cy="5905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0279C2"/>
              </a:buClr>
              <a:buNone/>
            </a:pPr>
            <a:r>
              <a:rPr lang="en-US" sz="1600" b="1" dirty="0" smtClean="0">
                <a:solidFill>
                  <a:srgbClr val="6CB31F"/>
                </a:solidFill>
                <a:latin typeface="Arial"/>
                <a:cs typeface="Arial"/>
              </a:rPr>
              <a:t>Simplicity handles member financial support questions for PCI compliance reasons</a:t>
            </a:r>
          </a:p>
        </p:txBody>
      </p:sp>
    </p:spTree>
    <p:extLst>
      <p:ext uri="{BB962C8B-B14F-4D97-AF65-F5344CB8AC3E}">
        <p14:creationId xmlns:p14="http://schemas.microsoft.com/office/powerpoint/2010/main" val="30591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4"/>
            <a:ext cx="78867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Next Steps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07008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Arial"/>
                <a:cs typeface="Arial"/>
              </a:rPr>
              <a:t>Rolling out a second pilot in Q3 2016</a:t>
            </a:r>
          </a:p>
          <a:p>
            <a:r>
              <a:rPr lang="en-US" sz="2000" dirty="0" smtClean="0">
                <a:solidFill>
                  <a:srgbClr val="404040"/>
                </a:solidFill>
                <a:latin typeface="Arial"/>
                <a:cs typeface="Arial"/>
              </a:rPr>
              <a:t>Continue learnings from Pilot</a:t>
            </a:r>
          </a:p>
          <a:p>
            <a:r>
              <a:rPr lang="en-US" sz="2000" dirty="0" smtClean="0">
                <a:solidFill>
                  <a:srgbClr val="404040"/>
                </a:solidFill>
                <a:latin typeface="Arial"/>
                <a:cs typeface="Arial"/>
              </a:rPr>
              <a:t>Rolling out to CoreSource Block and New Business in 2017</a:t>
            </a:r>
            <a:endParaRPr lang="en-US" sz="20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1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1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8" name="Picture 7" descr="NEWsimplicity_logo v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37" y="1851634"/>
            <a:ext cx="8384127" cy="2052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" y="5237955"/>
            <a:ext cx="9156196" cy="1620047"/>
            <a:chOff x="0" y="3911821"/>
            <a:chExt cx="9156192" cy="1247360"/>
          </a:xfrm>
        </p:grpSpPr>
        <p:sp>
          <p:nvSpPr>
            <p:cNvPr id="9" name="Rectangle 8"/>
            <p:cNvSpPr/>
            <p:nvPr/>
          </p:nvSpPr>
          <p:spPr>
            <a:xfrm>
              <a:off x="0" y="3911821"/>
              <a:ext cx="9156192" cy="1247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135" y="4266759"/>
              <a:ext cx="9001369" cy="470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3067" dirty="0">
                  <a:solidFill>
                    <a:schemeClr val="tx2"/>
                  </a:solidFill>
                  <a:latin typeface="Verdana"/>
                  <a:cs typeface="Verdana"/>
                </a:rPr>
                <a:t>Your </a:t>
              </a:r>
              <a:r>
                <a:rPr lang="en-US" sz="3067" b="1" dirty="0">
                  <a:solidFill>
                    <a:srgbClr val="0079C1"/>
                  </a:solidFill>
                  <a:latin typeface="Verdana"/>
                  <a:cs typeface="Verdana"/>
                </a:rPr>
                <a:t>Benefits</a:t>
              </a:r>
              <a:r>
                <a:rPr lang="en-US" sz="3067" dirty="0">
                  <a:solidFill>
                    <a:schemeClr val="tx2"/>
                  </a:solidFill>
                  <a:latin typeface="Verdana"/>
                  <a:cs typeface="Verdana"/>
                </a:rPr>
                <a:t>. Your </a:t>
              </a:r>
              <a:r>
                <a:rPr lang="en-US" sz="3067" b="1" dirty="0">
                  <a:solidFill>
                    <a:srgbClr val="63AC32"/>
                  </a:solidFill>
                  <a:latin typeface="Verdana"/>
                  <a:cs typeface="Verdana"/>
                </a:rPr>
                <a:t>Money</a:t>
              </a:r>
              <a:r>
                <a:rPr lang="en-US" sz="3067" dirty="0">
                  <a:solidFill>
                    <a:schemeClr val="tx2"/>
                  </a:solidFill>
                  <a:latin typeface="Verdana"/>
                  <a:cs typeface="Verdana"/>
                </a:rPr>
                <a:t>. Your </a:t>
              </a:r>
              <a:r>
                <a:rPr lang="en-US" sz="3067" b="1" dirty="0">
                  <a:solidFill>
                    <a:srgbClr val="0079C1"/>
                  </a:solidFill>
                  <a:latin typeface="Verdana"/>
                  <a:cs typeface="Verdana"/>
                </a:rPr>
                <a:t>Way</a:t>
              </a:r>
              <a:r>
                <a:rPr lang="en-US" sz="3067" dirty="0">
                  <a:solidFill>
                    <a:schemeClr val="tx2"/>
                  </a:solidFill>
                  <a:latin typeface="Verdana"/>
                  <a:cs typeface="Verdan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7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5730" y="-355445"/>
            <a:ext cx="9860011" cy="7443960"/>
            <a:chOff x="180382" y="-282191"/>
            <a:chExt cx="9485169" cy="55703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480" y="-110207"/>
              <a:ext cx="9211186" cy="53495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0382" y="-282191"/>
              <a:ext cx="9485169" cy="5570340"/>
            </a:xfrm>
            <a:prstGeom prst="rect">
              <a:avLst/>
            </a:prstGeom>
            <a:solidFill>
              <a:schemeClr val="tx2">
                <a:lumMod val="5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2513072"/>
            <a:ext cx="7702407" cy="2151422"/>
            <a:chOff x="-196958" y="2426770"/>
            <a:chExt cx="6939263" cy="2151421"/>
          </a:xfrm>
        </p:grpSpPr>
        <p:sp>
          <p:nvSpPr>
            <p:cNvPr id="10" name="Rectangle 9"/>
            <p:cNvSpPr/>
            <p:nvPr/>
          </p:nvSpPr>
          <p:spPr>
            <a:xfrm>
              <a:off x="-196958" y="2426770"/>
              <a:ext cx="6939263" cy="2151421"/>
            </a:xfrm>
            <a:prstGeom prst="rect">
              <a:avLst/>
            </a:prstGeom>
            <a:solidFill>
              <a:srgbClr val="007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solidFill>
                  <a:srgbClr val="0079C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1" y="2477789"/>
              <a:ext cx="3404221" cy="2003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sz="13800" b="1" dirty="0">
                  <a:ln w="19050" cmpd="sng">
                    <a:noFill/>
                  </a:ln>
                  <a:solidFill>
                    <a:schemeClr val="bg1"/>
                  </a:solidFill>
                  <a:latin typeface="Verdana"/>
                  <a:cs typeface="Verdana"/>
                </a:rPr>
                <a:t>37</a:t>
              </a:r>
              <a:r>
                <a:rPr lang="en-US" sz="6600" b="1" dirty="0">
                  <a:ln w="19050" cmpd="sng">
                    <a:noFill/>
                  </a:ln>
                  <a:solidFill>
                    <a:schemeClr val="bg1"/>
                  </a:solidFill>
                  <a:latin typeface="Verdana"/>
                  <a:cs typeface="Verdana"/>
                </a:rPr>
                <a:t>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62877" y="4270539"/>
            <a:ext cx="9144000" cy="4160687"/>
            <a:chOff x="-1" y="2203029"/>
            <a:chExt cx="9144019" cy="4160686"/>
          </a:xfrm>
        </p:grpSpPr>
        <p:sp>
          <p:nvSpPr>
            <p:cNvPr id="6" name="Rectangle 5"/>
            <p:cNvSpPr/>
            <p:nvPr/>
          </p:nvSpPr>
          <p:spPr>
            <a:xfrm>
              <a:off x="4472955" y="2203029"/>
              <a:ext cx="2681110" cy="338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Verdana"/>
                  <a:cs typeface="Verdana"/>
                </a:rPr>
                <a:t>)</a:t>
              </a:r>
              <a:endParaRPr lang="en-US" sz="1600" b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" y="5563496"/>
              <a:ext cx="91440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sz="1200" b="1" dirty="0" smtClean="0">
                  <a:solidFill>
                    <a:srgbClr val="FFFFFF"/>
                  </a:solidFill>
                  <a:latin typeface="Verdana"/>
                  <a:cs typeface="Verdana"/>
                </a:rPr>
                <a:t>Sources</a:t>
              </a:r>
              <a:r>
                <a:rPr lang="en-US" sz="1200" dirty="0" smtClean="0">
                  <a:solidFill>
                    <a:srgbClr val="FFFFFF"/>
                  </a:solidFill>
                  <a:latin typeface="Verdana"/>
                  <a:cs typeface="Verdana"/>
                </a:rPr>
                <a:t>: </a:t>
              </a: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Mercer L.L.C Health Care Cost Survey, </a:t>
              </a:r>
              <a:r>
                <a:rPr lang="en-US" sz="1200" dirty="0" smtClean="0">
                  <a:solidFill>
                    <a:srgbClr val="FFFFFF"/>
                  </a:solidFill>
                  <a:latin typeface="Verdana"/>
                  <a:cs typeface="Verdana"/>
                </a:rPr>
                <a:t>2014; </a:t>
              </a:r>
              <a:r>
                <a:rPr lang="en-US" sz="1200" dirty="0">
                  <a:solidFill>
                    <a:srgbClr val="FFFFFF"/>
                  </a:solidFill>
                  <a:latin typeface="Verdana"/>
                  <a:cs typeface="Verdana"/>
                </a:rPr>
                <a:t>NerdWallet Health, Meta-analysis of data from the U.S. Census, Centers for Disease Control, the federal court system and the Commonwealth Fund, </a:t>
              </a:r>
              <a:r>
                <a:rPr lang="en-US" sz="1200" dirty="0" smtClean="0">
                  <a:solidFill>
                    <a:srgbClr val="FFFFFF"/>
                  </a:solidFill>
                  <a:latin typeface="Verdana"/>
                  <a:cs typeface="Verdana"/>
                </a:rPr>
                <a:t>2013; </a:t>
              </a:r>
              <a:endParaRPr lang="en-US" sz="1200" dirty="0">
                <a:solidFill>
                  <a:srgbClr val="FFFFFF"/>
                </a:solidFill>
                <a:latin typeface="Verdana"/>
                <a:cs typeface="Verdana"/>
              </a:endParaRPr>
            </a:p>
            <a:p>
              <a:pPr>
                <a:spcBef>
                  <a:spcPts val="1200"/>
                </a:spcBef>
                <a:buClr>
                  <a:srgbClr val="CC0000"/>
                </a:buClr>
                <a:buSzPct val="110000"/>
              </a:pPr>
              <a:endParaRPr lang="en-US" sz="1200" dirty="0">
                <a:solidFill>
                  <a:srgbClr val="FFFFFF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84794" y="624227"/>
            <a:ext cx="5820866" cy="16135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2870" rtlCol="0" anchor="ctr" anchorCtr="0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4794" y="757172"/>
            <a:ext cx="3587879" cy="1525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CC0000"/>
              </a:buClr>
              <a:buSzPct val="110000"/>
            </a:pPr>
            <a:r>
              <a:rPr lang="en-US" sz="10350" b="1" dirty="0">
                <a:ln w="19050" cmpd="sng">
                  <a:noFill/>
                </a:ln>
                <a:solidFill>
                  <a:schemeClr val="bg1"/>
                </a:solidFill>
                <a:latin typeface="Verdana"/>
                <a:cs typeface="Verdana"/>
              </a:rPr>
              <a:t>1.7</a:t>
            </a:r>
            <a:r>
              <a:rPr lang="en-US" sz="5400" b="1" dirty="0">
                <a:ln w="19050" cmpd="sng">
                  <a:noFill/>
                </a:ln>
                <a:solidFill>
                  <a:schemeClr val="bg1"/>
                </a:solidFill>
                <a:latin typeface="Verdana"/>
                <a:cs typeface="Verdana"/>
              </a:rPr>
              <a:t>M</a:t>
            </a:r>
            <a:endParaRPr lang="en-US" sz="3000" b="1" dirty="0">
              <a:ln w="19050" cmpd="sng">
                <a:noFill/>
              </a:ln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757172"/>
            <a:ext cx="2278127" cy="130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Americans filed 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for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bankruptcy in 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2013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due to unpaid medical bills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03416" y="4874136"/>
            <a:ext cx="5902244" cy="1613566"/>
            <a:chOff x="-196958" y="189122"/>
            <a:chExt cx="6939263" cy="2151421"/>
          </a:xfrm>
        </p:grpSpPr>
        <p:sp>
          <p:nvSpPr>
            <p:cNvPr id="16" name="Rectangle 15"/>
            <p:cNvSpPr/>
            <p:nvPr/>
          </p:nvSpPr>
          <p:spPr>
            <a:xfrm>
              <a:off x="-196958" y="189122"/>
              <a:ext cx="6939263" cy="2151421"/>
            </a:xfrm>
            <a:prstGeom prst="rect">
              <a:avLst/>
            </a:prstGeom>
            <a:solidFill>
              <a:srgbClr val="6C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2870" rtlCol="0" anchor="ctr" anchorCtr="0"/>
            <a:lstStyle/>
            <a:p>
              <a:pPr algn="ctr"/>
              <a:endParaRPr lang="en-US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" y="226630"/>
              <a:ext cx="3841223" cy="2034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900"/>
                </a:spcBef>
                <a:buClr>
                  <a:srgbClr val="CC0000"/>
                </a:buClr>
                <a:buSzPct val="110000"/>
              </a:pPr>
              <a:r>
                <a:rPr lang="en-US" sz="10350" b="1" dirty="0">
                  <a:ln w="19050" cmpd="sng">
                    <a:noFill/>
                  </a:ln>
                  <a:solidFill>
                    <a:schemeClr val="bg1"/>
                  </a:solidFill>
                  <a:latin typeface="Verdana"/>
                  <a:cs typeface="Verdana"/>
                </a:rPr>
                <a:t>43</a:t>
              </a:r>
              <a:r>
                <a:rPr lang="en-US" sz="4950" b="1" dirty="0">
                  <a:ln w="19050" cmpd="sng">
                    <a:noFill/>
                  </a:ln>
                  <a:solidFill>
                    <a:schemeClr val="bg1"/>
                  </a:solidFill>
                  <a:latin typeface="Verdana"/>
                  <a:cs typeface="Verdana"/>
                </a:rPr>
                <a:t>%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44426" y="3147918"/>
            <a:ext cx="3530769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increase in total employee cost for health care expenses from 2010-2015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3749" y="5106190"/>
            <a:ext cx="2721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of privately insured Americans have High Deductible Health Plans (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HDHP)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1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81978" y="-209085"/>
            <a:ext cx="9957175" cy="7359805"/>
            <a:chOff x="170857" y="-168568"/>
            <a:chExt cx="9423642" cy="5513183"/>
          </a:xfrm>
        </p:grpSpPr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94"/>
            <a:stretch/>
          </p:blipFill>
          <p:spPr>
            <a:xfrm>
              <a:off x="334505" y="-110224"/>
              <a:ext cx="9017223" cy="534613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0857" y="-168568"/>
              <a:ext cx="9423642" cy="5513183"/>
            </a:xfrm>
            <a:prstGeom prst="rect">
              <a:avLst/>
            </a:prstGeom>
            <a:solidFill>
              <a:schemeClr val="tx2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26951" y="1548101"/>
            <a:ext cx="6445053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solidFill>
                  <a:schemeClr val="bg1"/>
                </a:solidFill>
                <a:latin typeface="Arial"/>
                <a:cs typeface="Arial"/>
              </a:rPr>
              <a:t>So, what does this mean for the customer?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949" y="3156346"/>
            <a:ext cx="8255611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Everyday medical expenses can be </a:t>
            </a:r>
            <a:r>
              <a:rPr lang="en-US" sz="2400" b="1" i="1" dirty="0">
                <a:solidFill>
                  <a:schemeClr val="bg1"/>
                </a:solidFill>
                <a:latin typeface="Arial"/>
                <a:cs typeface="Arial"/>
              </a:rPr>
              <a:t>challenging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233" y="4770811"/>
            <a:ext cx="825561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6CB31F"/>
                </a:solidFill>
                <a:latin typeface="Arial"/>
                <a:cs typeface="Arial"/>
              </a:rPr>
              <a:t>Consumers need a safety net.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337" y="3628567"/>
            <a:ext cx="8255611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 major medical event can be </a:t>
            </a:r>
            <a:r>
              <a:rPr lang="en-US" sz="2400" b="1" i="1" dirty="0">
                <a:solidFill>
                  <a:schemeClr val="bg1"/>
                </a:solidFill>
                <a:latin typeface="Arial"/>
                <a:cs typeface="Arial"/>
              </a:rPr>
              <a:t>catastrophic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70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318" y="209580"/>
            <a:ext cx="8443365" cy="5511800"/>
          </a:xfrm>
          <a:prstGeom prst="roundRect">
            <a:avLst>
              <a:gd name="adj" fmla="val 3299"/>
            </a:avLst>
          </a:prstGeom>
          <a:solidFill>
            <a:schemeClr val="bg1"/>
          </a:solidFill>
          <a:ln>
            <a:solidFill>
              <a:srgbClr val="007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092" b="988"/>
          <a:stretch/>
        </p:blipFill>
        <p:spPr>
          <a:xfrm>
            <a:off x="442635" y="310418"/>
            <a:ext cx="8258730" cy="5310125"/>
          </a:xfrm>
        </p:spPr>
      </p:pic>
    </p:spTree>
    <p:extLst>
      <p:ext uri="{BB962C8B-B14F-4D97-AF65-F5344CB8AC3E}">
        <p14:creationId xmlns:p14="http://schemas.microsoft.com/office/powerpoint/2010/main" val="35512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3464"/>
            <a:ext cx="7886700" cy="6788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 Pilot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207008"/>
            <a:ext cx="8171463" cy="1052657"/>
          </a:xfrm>
        </p:spPr>
        <p:txBody>
          <a:bodyPr/>
          <a:lstStyle/>
          <a:p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CoreSource kicked off a Simplicity pilot in Sept 2015 with 5 groups and ~3,000 members</a:t>
            </a:r>
            <a:endParaRPr lang="en-US" dirty="0" smtClean="0">
              <a:solidFill>
                <a:srgbClr val="4040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78" y="2497282"/>
            <a:ext cx="80574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9C1"/>
                </a:solidFill>
                <a:latin typeface="Arial"/>
                <a:cs typeface="Arial"/>
              </a:rPr>
              <a:t>“If you’re not at least a little embarrassed by your first product release…..you’ve released too late”</a:t>
            </a:r>
            <a:endParaRPr lang="en-US" sz="2400" b="1" dirty="0">
              <a:solidFill>
                <a:srgbClr val="0079C1"/>
              </a:solidFill>
              <a:latin typeface="Arial"/>
              <a:cs typeface="Arial"/>
            </a:endParaRPr>
          </a:p>
          <a:p>
            <a:pPr lvl="8"/>
            <a:r>
              <a:rPr lang="en-US" i="1" dirty="0" smtClean="0">
                <a:solidFill>
                  <a:srgbClr val="0079C1"/>
                </a:solidFill>
                <a:latin typeface="Arial"/>
                <a:cs typeface="Arial"/>
              </a:rPr>
              <a:t>- Reid Hoffman, Founder of Linked-In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3988803"/>
            <a:ext cx="817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Arial"/>
                <a:cs typeface="Arial"/>
              </a:rPr>
              <a:t>Pilot </a:t>
            </a: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was successful </a:t>
            </a:r>
            <a:r>
              <a:rPr lang="en-US" sz="2400" dirty="0">
                <a:solidFill>
                  <a:srgbClr val="404040"/>
                </a:solidFill>
                <a:latin typeface="Arial"/>
                <a:cs typeface="Arial"/>
              </a:rPr>
              <a:t>as we learned a </a:t>
            </a: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We have made Simplicity better</a:t>
            </a:r>
            <a:endParaRPr lang="en-US" sz="24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5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/>
          <p:cNvSpPr/>
          <p:nvPr/>
        </p:nvSpPr>
        <p:spPr>
          <a:xfrm>
            <a:off x="4673637" y="4928071"/>
            <a:ext cx="3352364" cy="465940"/>
          </a:xfrm>
          <a:prstGeom prst="parallelogram">
            <a:avLst/>
          </a:prstGeom>
          <a:solidFill>
            <a:srgbClr val="3F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Parallelogram 4"/>
          <p:cNvSpPr/>
          <p:nvPr/>
        </p:nvSpPr>
        <p:spPr>
          <a:xfrm flipH="1">
            <a:off x="1155218" y="4928071"/>
            <a:ext cx="3352364" cy="46594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solidFill>
                <a:srgbClr val="0079C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3636" y="1209531"/>
            <a:ext cx="3232229" cy="4184480"/>
            <a:chOff x="4592369" y="1179074"/>
            <a:chExt cx="2972560" cy="3552831"/>
          </a:xfrm>
        </p:grpSpPr>
        <p:sp>
          <p:nvSpPr>
            <p:cNvPr id="15" name="Rectangle 14"/>
            <p:cNvSpPr/>
            <p:nvPr/>
          </p:nvSpPr>
          <p:spPr>
            <a:xfrm>
              <a:off x="4592369" y="1179074"/>
              <a:ext cx="2972560" cy="3552831"/>
            </a:xfrm>
            <a:prstGeom prst="rect">
              <a:avLst/>
            </a:prstGeom>
            <a:solidFill>
              <a:srgbClr val="63AC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3440" y="1464830"/>
              <a:ext cx="2706416" cy="34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sz="2200" b="1" dirty="0">
                  <a:solidFill>
                    <a:schemeClr val="bg1"/>
                  </a:solidFill>
                  <a:latin typeface="Arial"/>
                  <a:cs typeface="Arial"/>
                </a:rPr>
                <a:t>What we realized…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8558" y="1912147"/>
              <a:ext cx="2418584" cy="18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5352" y="1209531"/>
            <a:ext cx="3232229" cy="4184480"/>
            <a:chOff x="1534968" y="1175271"/>
            <a:chExt cx="2972560" cy="3552831"/>
          </a:xfrm>
        </p:grpSpPr>
        <p:sp>
          <p:nvSpPr>
            <p:cNvPr id="14" name="Rectangle 13"/>
            <p:cNvSpPr/>
            <p:nvPr/>
          </p:nvSpPr>
          <p:spPr>
            <a:xfrm>
              <a:off x="1534968" y="1175271"/>
              <a:ext cx="2972560" cy="3552831"/>
            </a:xfrm>
            <a:prstGeom prst="rect">
              <a:avLst/>
            </a:prstGeom>
            <a:solidFill>
              <a:srgbClr val="0C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3060" y="1464830"/>
              <a:ext cx="2705989" cy="34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sz="2200" b="1" dirty="0">
                  <a:solidFill>
                    <a:schemeClr val="bg1"/>
                  </a:solidFill>
                  <a:latin typeface="Arial"/>
                  <a:cs typeface="Arial"/>
                </a:rPr>
                <a:t>What we thought…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4667" y="1912146"/>
              <a:ext cx="2418584" cy="18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0162"/>
            <a:ext cx="9144000" cy="6866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Developing our Value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Proposition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4662" y="2312178"/>
            <a:ext cx="3129594" cy="2770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“Ease &amp; Convenience”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One size fits all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Consolidated provider bill sufficient for simplifying payment process</a:t>
            </a:r>
          </a:p>
          <a:p>
            <a:pPr>
              <a:lnSpc>
                <a:spcPct val="110000"/>
              </a:lnSpc>
            </a:pPr>
            <a:endParaRPr lang="en-US" sz="1467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Easy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467" dirty="0">
                <a:solidFill>
                  <a:schemeClr val="bg1"/>
                </a:solidFill>
                <a:latin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Consumers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Pay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Bills</a:t>
            </a:r>
            <a:endParaRPr lang="en-US" sz="1467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endParaRPr lang="en-US" sz="1467" dirty="0">
              <a:solidFill>
                <a:srgbClr val="8DFF4C"/>
              </a:solidFill>
              <a:latin typeface="Verdana"/>
              <a:cs typeface="Verdan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4294" y="2313432"/>
            <a:ext cx="3135150" cy="2921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“Trust &amp; Advocacy”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Members want options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More comprehensive approach to simplifying healthcare billing and payment process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Clarity </a:t>
            </a:r>
            <a:r>
              <a:rPr lang="en-US" sz="1467" dirty="0">
                <a:solidFill>
                  <a:schemeClr val="bg1"/>
                </a:solidFill>
                <a:latin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Consumers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Pay Bills</a:t>
            </a:r>
            <a:endParaRPr lang="en-US" sz="1467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467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32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80162"/>
            <a:ext cx="9144869" cy="6866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Simplicity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V</a:t>
            </a:r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alue </a:t>
            </a:r>
            <a:r>
              <a:rPr lang="en-US" sz="3600" b="1" dirty="0">
                <a:solidFill>
                  <a:srgbClr val="0079C1"/>
                </a:solidFill>
                <a:latin typeface="Arial"/>
                <a:cs typeface="Arial"/>
              </a:rPr>
              <a:t>P</a:t>
            </a:r>
            <a:r>
              <a:rPr lang="en-US" sz="3600" b="1" dirty="0" smtClean="0">
                <a:solidFill>
                  <a:srgbClr val="0079C1"/>
                </a:solidFill>
                <a:latin typeface="Arial"/>
                <a:cs typeface="Arial"/>
              </a:rPr>
              <a:t>roposition</a:t>
            </a:r>
            <a:endParaRPr lang="en-US" sz="36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8328" y="1248131"/>
            <a:ext cx="2453356" cy="3754099"/>
            <a:chOff x="765685" y="1577154"/>
            <a:chExt cx="2321166" cy="3551827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945843" y="1577154"/>
              <a:ext cx="2019817" cy="2015702"/>
            </a:xfrm>
            <a:prstGeom prst="ellipse">
              <a:avLst/>
            </a:prstGeom>
            <a:noFill/>
            <a:ln w="76200" cmpd="sng">
              <a:solidFill>
                <a:srgbClr val="13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5685" y="3948191"/>
              <a:ext cx="2321166" cy="118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Trust and Advocacy for the Member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Confused? </a:t>
              </a:r>
              <a:b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</a:b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We’re here to help!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1988" y="2004455"/>
              <a:ext cx="1099184" cy="1099184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402424" y="1243583"/>
            <a:ext cx="2574977" cy="4415121"/>
            <a:chOff x="3428679" y="1665755"/>
            <a:chExt cx="2436234" cy="4177238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626624" y="1665755"/>
              <a:ext cx="2019817" cy="2015702"/>
            </a:xfrm>
            <a:prstGeom prst="ellipse">
              <a:avLst/>
            </a:prstGeom>
            <a:noFill/>
            <a:ln w="76200" cmpd="sng">
              <a:solidFill>
                <a:srgbClr val="13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8679" y="4044871"/>
              <a:ext cx="2436234" cy="179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Simple Bill Payment Process </a:t>
              </a:r>
              <a:r>
                <a:rPr lang="en-US" b="1" dirty="0" smtClean="0">
                  <a:solidFill>
                    <a:srgbClr val="404040"/>
                  </a:solidFill>
                  <a:latin typeface="Arial"/>
                  <a:cs typeface="Arial"/>
                </a:rPr>
                <a:t>and Rewards</a:t>
              </a:r>
              <a:endParaRPr lang="en-US" b="1" dirty="0">
                <a:solidFill>
                  <a:srgbClr val="404040"/>
                </a:solidFill>
                <a:latin typeface="Arial"/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One Bill for SimplicityComplete users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“Simple Rewards”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1958" y="2098322"/>
              <a:ext cx="1208189" cy="1208189"/>
            </a:xfrm>
            <a:prstGeom prst="rect">
              <a:avLst/>
            </a:prstGeom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300873" y="1248131"/>
            <a:ext cx="2435532" cy="4003397"/>
            <a:chOff x="5874742" y="1577154"/>
            <a:chExt cx="2304306" cy="3787697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975943" y="1577154"/>
              <a:ext cx="2019817" cy="2015702"/>
            </a:xfrm>
            <a:prstGeom prst="ellipse">
              <a:avLst/>
            </a:prstGeom>
            <a:noFill/>
            <a:ln w="76200" cmpd="sng">
              <a:solidFill>
                <a:srgbClr val="13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4742" y="3948193"/>
              <a:ext cx="2304306" cy="141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Control and Transparency 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CC0000"/>
                </a:buClr>
                <a:buSzPct val="110000"/>
              </a:pP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Easy to understand statements </a:t>
              </a:r>
              <a:b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</a:br>
              <a:r>
                <a:rPr lang="en-US" b="1" dirty="0">
                  <a:solidFill>
                    <a:srgbClr val="404040"/>
                  </a:solidFill>
                  <a:latin typeface="Arial"/>
                  <a:cs typeface="Arial"/>
                </a:rPr>
                <a:t>&amp; portal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9677" y="1948421"/>
              <a:ext cx="1304615" cy="1304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2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"/>
            <a:ext cx="9144000" cy="5922818"/>
          </a:xfrm>
          <a:prstGeom prst="rect">
            <a:avLst/>
          </a:prstGeom>
          <a:solidFill>
            <a:srgbClr val="63AC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18" name="Elbow Connector 17"/>
          <p:cNvCxnSpPr>
            <a:stCxn id="5" idx="2"/>
            <a:endCxn id="8" idx="6"/>
          </p:cNvCxnSpPr>
          <p:nvPr/>
        </p:nvCxnSpPr>
        <p:spPr>
          <a:xfrm rot="10800000">
            <a:off x="2023534" y="1903385"/>
            <a:ext cx="1413933" cy="1265767"/>
          </a:xfrm>
          <a:prstGeom prst="bentConnector3">
            <a:avLst/>
          </a:prstGeom>
          <a:ln w="952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2023532" y="3283451"/>
            <a:ext cx="1413933" cy="1265767"/>
          </a:xfrm>
          <a:prstGeom prst="bentConnector3">
            <a:avLst/>
          </a:prstGeom>
          <a:ln w="952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H="1">
            <a:off x="5723467" y="1903385"/>
            <a:ext cx="1413933" cy="1265767"/>
          </a:xfrm>
          <a:prstGeom prst="bentConnector3">
            <a:avLst/>
          </a:prstGeom>
          <a:ln w="952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H="1" flipV="1">
            <a:off x="5723466" y="3283451"/>
            <a:ext cx="1413933" cy="1265767"/>
          </a:xfrm>
          <a:prstGeom prst="bentConnector3">
            <a:avLst/>
          </a:prstGeom>
          <a:ln w="952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83464"/>
            <a:ext cx="7886700" cy="6823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Summary Benefits to Members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437467" y="2026149"/>
            <a:ext cx="2286000" cy="2286000"/>
            <a:chOff x="2578100" y="1651000"/>
            <a:chExt cx="1714500" cy="1714500"/>
          </a:xfrm>
        </p:grpSpPr>
        <p:sp>
          <p:nvSpPr>
            <p:cNvPr id="5" name="Oval 4"/>
            <p:cNvSpPr/>
            <p:nvPr/>
          </p:nvSpPr>
          <p:spPr>
            <a:xfrm>
              <a:off x="2578100" y="1651000"/>
              <a:ext cx="1714500" cy="17145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12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22" name="Picture 21" descr="Simplicity_Healthcare_Payments_rgb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/>
          </p:blipFill>
          <p:spPr>
            <a:xfrm>
              <a:off x="2933700" y="2110047"/>
              <a:ext cx="1003300" cy="79640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" y="1264149"/>
            <a:ext cx="2734733" cy="1757218"/>
            <a:chOff x="1" y="1079500"/>
            <a:chExt cx="2051050" cy="1317913"/>
          </a:xfrm>
        </p:grpSpPr>
        <p:sp>
          <p:nvSpPr>
            <p:cNvPr id="8" name="Oval 7"/>
            <p:cNvSpPr/>
            <p:nvPr/>
          </p:nvSpPr>
          <p:spPr>
            <a:xfrm>
              <a:off x="558800" y="1079500"/>
              <a:ext cx="958850" cy="95885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12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2068477"/>
              <a:ext cx="2051050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Control</a:t>
              </a:r>
            </a:p>
          </p:txBody>
        </p:sp>
        <p:pic>
          <p:nvPicPr>
            <p:cNvPr id="27" name="Picture 26" descr="Control_Ic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78298" y="1309750"/>
              <a:ext cx="517102" cy="51737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" y="3909984"/>
            <a:ext cx="2734733" cy="1723351"/>
            <a:chOff x="1" y="3063875"/>
            <a:chExt cx="2051050" cy="1292513"/>
          </a:xfrm>
        </p:grpSpPr>
        <p:sp>
          <p:nvSpPr>
            <p:cNvPr id="9" name="Oval 8"/>
            <p:cNvSpPr/>
            <p:nvPr/>
          </p:nvSpPr>
          <p:spPr>
            <a:xfrm>
              <a:off x="558800" y="3063875"/>
              <a:ext cx="958850" cy="95885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12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4027452"/>
              <a:ext cx="2051050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Empowerment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87" y="3271912"/>
              <a:ext cx="349179" cy="58253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09267" y="1264149"/>
            <a:ext cx="2734733" cy="1757218"/>
            <a:chOff x="4806950" y="1079500"/>
            <a:chExt cx="2051050" cy="1317913"/>
          </a:xfrm>
        </p:grpSpPr>
        <p:sp>
          <p:nvSpPr>
            <p:cNvPr id="10" name="Oval 9"/>
            <p:cNvSpPr/>
            <p:nvPr/>
          </p:nvSpPr>
          <p:spPr>
            <a:xfrm>
              <a:off x="5374085" y="1079500"/>
              <a:ext cx="958850" cy="95885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12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06950" y="2068477"/>
              <a:ext cx="2051050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Advocacy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134" y="1278153"/>
              <a:ext cx="484565" cy="53946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409267" y="3909984"/>
            <a:ext cx="2734733" cy="1717049"/>
            <a:chOff x="4806950" y="3063875"/>
            <a:chExt cx="2051050" cy="1287787"/>
          </a:xfrm>
        </p:grpSpPr>
        <p:sp>
          <p:nvSpPr>
            <p:cNvPr id="11" name="Oval 10"/>
            <p:cNvSpPr/>
            <p:nvPr/>
          </p:nvSpPr>
          <p:spPr>
            <a:xfrm>
              <a:off x="5374085" y="3063875"/>
              <a:ext cx="958850" cy="95885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12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06950" y="4022725"/>
              <a:ext cx="2051050" cy="328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Protection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413" y="3252070"/>
              <a:ext cx="450535" cy="60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1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1428</Words>
  <Application>Microsoft Macintosh PowerPoint</Application>
  <PresentationFormat>On-screen Show (4:3)</PresentationFormat>
  <Paragraphs>212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PowerPoint Presentation</vt:lpstr>
      <vt:lpstr>What is Simplicity?</vt:lpstr>
      <vt:lpstr>PowerPoint Presentation</vt:lpstr>
      <vt:lpstr>PowerPoint Presentation</vt:lpstr>
      <vt:lpstr>PowerPoint Presentation</vt:lpstr>
      <vt:lpstr>Simplicity Pilot</vt:lpstr>
      <vt:lpstr>Developing our Value Proposition</vt:lpstr>
      <vt:lpstr>Simplicity Value Proposition</vt:lpstr>
      <vt:lpstr>Summary Benefits to Members</vt:lpstr>
      <vt:lpstr>Summary SimplicitySelect Benefits</vt:lpstr>
      <vt:lpstr>Summary SimplicityComplete Benefits</vt:lpstr>
      <vt:lpstr>Providers Want SimplicityComplete*</vt:lpstr>
      <vt:lpstr>SimplicitySelect Portal</vt:lpstr>
      <vt:lpstr>PowerPoint Presentation</vt:lpstr>
      <vt:lpstr>SimplicityComplete Statement</vt:lpstr>
      <vt:lpstr>Benefits for Brokers</vt:lpstr>
      <vt:lpstr>Benefits for Groups</vt:lpstr>
      <vt:lpstr>Employer Communications</vt:lpstr>
      <vt:lpstr>Member Communications</vt:lpstr>
      <vt:lpstr>Sample Client Rollout Timeline </vt:lpstr>
      <vt:lpstr>Service &amp; Support</vt:lpstr>
      <vt:lpstr>Next Steps</vt:lpstr>
      <vt:lpstr>PowerPoint Presentation</vt:lpstr>
    </vt:vector>
  </TitlesOfParts>
  <Company>Trustmark Insurance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Matson</dc:creator>
  <cp:lastModifiedBy>Trustmark</cp:lastModifiedBy>
  <cp:revision>38</cp:revision>
  <dcterms:created xsi:type="dcterms:W3CDTF">2016-05-12T18:16:02Z</dcterms:created>
  <dcterms:modified xsi:type="dcterms:W3CDTF">2016-06-23T17:11:05Z</dcterms:modified>
</cp:coreProperties>
</file>